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5.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6.xml" ContentType="application/inkml+xml"/>
  <Override PartName="/ppt/notesSlides/notesSlide22.xml" ContentType="application/vnd.openxmlformats-officedocument.presentationml.notesSlide+xml"/>
  <Override PartName="/ppt/ink/ink7.xml" ContentType="application/inkml+xml"/>
  <Override PartName="/ppt/ink/ink8.xml" ContentType="application/inkml+xml"/>
  <Override PartName="/ppt/notesSlides/notesSlide23.xml" ContentType="application/vnd.openxmlformats-officedocument.presentationml.notesSlide+xml"/>
  <Override PartName="/ppt/ink/ink9.xml" ContentType="application/inkml+xml"/>
  <Override PartName="/ppt/ink/ink10.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96" r:id="rId3"/>
    <p:sldId id="330" r:id="rId4"/>
    <p:sldId id="311" r:id="rId5"/>
    <p:sldId id="299" r:id="rId6"/>
    <p:sldId id="300" r:id="rId7"/>
    <p:sldId id="313" r:id="rId8"/>
    <p:sldId id="260" r:id="rId9"/>
    <p:sldId id="303" r:id="rId10"/>
    <p:sldId id="273" r:id="rId11"/>
    <p:sldId id="301" r:id="rId12"/>
    <p:sldId id="315" r:id="rId13"/>
    <p:sldId id="317" r:id="rId14"/>
    <p:sldId id="316" r:id="rId15"/>
    <p:sldId id="305" r:id="rId16"/>
    <p:sldId id="280" r:id="rId17"/>
    <p:sldId id="282" r:id="rId18"/>
    <p:sldId id="318" r:id="rId19"/>
    <p:sldId id="308" r:id="rId20"/>
    <p:sldId id="321" r:id="rId21"/>
    <p:sldId id="320" r:id="rId22"/>
    <p:sldId id="283" r:id="rId23"/>
    <p:sldId id="285" r:id="rId24"/>
    <p:sldId id="309" r:id="rId25"/>
    <p:sldId id="322" r:id="rId26"/>
    <p:sldId id="323" r:id="rId27"/>
    <p:sldId id="327" r:id="rId28"/>
    <p:sldId id="324" r:id="rId29"/>
    <p:sldId id="325" r:id="rId30"/>
    <p:sldId id="286" r:id="rId31"/>
    <p:sldId id="287" r:id="rId32"/>
    <p:sldId id="289" r:id="rId33"/>
    <p:sldId id="290" r:id="rId34"/>
    <p:sldId id="291" r:id="rId35"/>
    <p:sldId id="294" r:id="rId36"/>
    <p:sldId id="329" r:id="rId37"/>
    <p:sldId id="29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69391" autoAdjust="0"/>
  </p:normalViewPr>
  <p:slideViewPr>
    <p:cSldViewPr snapToGrid="0">
      <p:cViewPr varScale="1">
        <p:scale>
          <a:sx n="69" d="100"/>
          <a:sy n="69" d="100"/>
        </p:scale>
        <p:origin x="840" y="44"/>
      </p:cViewPr>
      <p:guideLst>
        <p:guide orient="horz" pos="2160"/>
        <p:guide pos="3840"/>
      </p:guideLst>
    </p:cSldViewPr>
  </p:slideViewPr>
  <p:notesTextViewPr>
    <p:cViewPr>
      <p:scale>
        <a:sx n="1" d="1"/>
        <a:sy n="1" d="1"/>
      </p:scale>
      <p:origin x="0" y="0"/>
    </p:cViewPr>
  </p:notesTextViewPr>
  <p:notesViewPr>
    <p:cSldViewPr snapToGrid="0">
      <p:cViewPr>
        <p:scale>
          <a:sx n="165" d="100"/>
          <a:sy n="165" d="100"/>
        </p:scale>
        <p:origin x="712" y="-28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4T06:17:37.507"/>
    </inkml:context>
    <inkml:brush xml:id="br0">
      <inkml:brushProperty name="width" value="0.2" units="cm"/>
      <inkml:brushProperty name="height" value="0.2" units="cm"/>
      <inkml:brushProperty name="color" value="#FFFFFF"/>
      <inkml:brushProperty name="ignorePressure" value="1"/>
    </inkml:brush>
  </inkml:definitions>
  <inkml:trace contextRef="#ctx0" brushRef="#br0">0 0,'7'1,"1"1,-1-1,0 2,0-1,-1 1,1 0,0 0,10 8,-2-3,-1 0,17 6,-20-10,0 1,0 0,-1 1,0 0,15 11,-11-5,1-2,16 10,-19-13,0 1,0 0,-1 0,19 20,-16-14,27 22,-28-27,-1 2,0-1,-1 2,12 15,75 98,-93-118,-1 1,0 0,-1 0,0 1,0-1,-1 1,2 16,-2-15,0-1,0 0,0 1,1-1,1 0,7 14,133 223,-127-217,-8-12,1 0,1-1,1 0,14 16,-8-14,-1 1,-1 1,-1 0,0 1,-2 0,0 1,10 27,-12-25,1-1,0-1,19 25,-15-26,26 26,-24-29,27 38,-39-46,1-1,1 0,0 0,0 0,1-1,0 0,15 10,6 2,0 2,-2 1,31 31,-52-47,1-1,0 0,0 0,0-1,1 0,11 5,31 18,-45-23,25 18,63 35,-81-50,-1 0,0 0,0 1,15 16,-17-15,0-1,0 0,1-1,0 0,20 10,-11-8,-1 2,0 0,-1 1,-1 1,21 21,42 32,-26-31,-26-18,0 1,44 41,-56-45,24 17,-25-21,28 27,-37-31,1-1,0 0,0 0,0-1,1 1,0-2,0 1,0-1,13 4,-6-1,0 1,-1 0,0 1,-1 1,22 18,15 12,-45-37,0-1,0 1,1-1,-1 0,1 0,7 1,-9-2,1 0,0 1,-1-1,1 1,-1 0,1 0,-1 0,0 1,0 0,6 4,18 23,-14-14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8T05:42:24.170"/>
    </inkml:context>
    <inkml:brush xml:id="br0">
      <inkml:brushProperty name="width" value="0.2" units="cm"/>
      <inkml:brushProperty name="height" value="0.2" units="cm"/>
      <inkml:brushProperty name="color" value="#FFFFFF"/>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5T07:48:58.117"/>
    </inkml:context>
    <inkml:brush xml:id="br0">
      <inkml:brushProperty name="width" value="0.2" units="cm"/>
      <inkml:brushProperty name="height" value="0.2" units="cm"/>
      <inkml:brushProperty name="color" value="#FFFFFF"/>
      <inkml:brushProperty name="ignorePressure" value="1"/>
    </inkml:brush>
  </inkml:definitions>
  <inkml:trace contextRef="#ctx0" brushRef="#br0">792 0,'-26'34,"22"-28,1-1,-1 0,0 0,-1 0,1 0,-1-1,0 0,0 0,-7 5,-6 1,1 1,0 1,1 0,-21 20,31-26,0 0,0 0,-1-1,0 0,0-1,-1 1,1-1,-1-1,0 1,0-1,0-1,0 0,-14 2,7 0,0-1,-17 8,19-6,1-1,-1-1,0 0,-13 1,-199-2,113-4,95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8T01:37:48.988"/>
    </inkml:context>
    <inkml:brush xml:id="br0">
      <inkml:brushProperty name="width" value="0.2" units="cm"/>
      <inkml:brushProperty name="height" value="0.2" units="cm"/>
      <inkml:brushProperty name="color" value="#FFFFFF"/>
      <inkml:brushProperty name="ignorePressure" value="1"/>
    </inkml:brush>
  </inkml:definitions>
  <inkml:trace contextRef="#ctx0" brushRef="#br0">156 1,'0'310,"1"-294,0-1,1 1,0-1,2 1,0-1,0 0,2 0,0-1,7 15,10 11,50 65,-67-96,0 1,-1-1,0 1,-1-1,0 1,-1 1,0-1,0 0,-1 1,1 14,-1 13,-4 61,0-33,2-54,-1 0,0 0,0 0,-1-1,-4 14,4-19,0 0,-1-1,0 1,0 0,-1-1,0 0,0 0,0 0,0 0,-1 0,-6 4,3-2,0 0,0 0,0 1,1 0,0 0,1 1,-1 0,2 0,0 0,0 1,0 0,1 0,1 0,-1 0,2 1,0-1,0 1,0-1,2 1,0 13,-2-8,0 0,-1 0,-1 0,0-1,-1 0,-1 0,-1 0,-10 19,10-22,-1 0,0 0,-12 13,13-17,1-1,0 1,0 0,0 0,1 1,1-1,0 1,0 0,-3 12,-3 20,4-14,1-1,-4 54,10 228,-1-286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4T06:31:27.831"/>
    </inkml:context>
    <inkml:brush xml:id="br0">
      <inkml:brushProperty name="width" value="0.2" units="cm"/>
      <inkml:brushProperty name="height" value="0.2" units="cm"/>
      <inkml:brushProperty name="color" value="#FFFFFF"/>
      <inkml:brushProperty name="ignorePressure" value="1"/>
    </inkml:brush>
  </inkml:definitions>
  <inkml:trace contextRef="#ctx0" brushRef="#br0">3775 1,'-12'0,"-1"0,1 0,-1 1,0 1,1 0,0 0,-1 2,1-1,1 2,-1-1,0 2,1-1,-19 15,-109 86,87-63,34-28,-29 21,41-32,-1 0,0-1,0 0,0 0,0 0,0-1,-1 0,-12 2,-36-1,-74-4,35-2,-1363 4,1441-3,0 0,1 0,-1-2,1 0,0-1,0 0,-18-10,-8-1,10 5,14 5,0-1,-19-10,-30-13,17 9,-58-24,93 40,-1 0,1 2,-1 0,0 1,-20-1,24 2,-1 0,0-2,1 1,0-2,-23-8,22 7,-1 0,0 1,0 1,-21-4,-209 6,120 3,-187-2,296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4T06:36:05.200"/>
    </inkml:context>
    <inkml:brush xml:id="br0">
      <inkml:brushProperty name="width" value="0.2" units="cm"/>
      <inkml:brushProperty name="height" value="0.2" units="cm"/>
      <inkml:brushProperty name="color" value="#FFFFFF"/>
      <inkml:brushProperty name="ignorePressure" value="1"/>
    </inkml:brush>
  </inkml:definitions>
  <inkml:trace contextRef="#ctx0" brushRef="#br0">1020 0,'-331'0,"324"0,-1 1,0-1,0 1,0 1,1 0,-1 0,0 0,1 1,0 0,0 0,0 1,0 0,0 0,-7 6,6-2,0 0,1 0,-1 0,2 1,-1 0,1 1,1-1,0 1,-7 16,5-10,-1-1,-1 0,0 0,-23 26,3-4,22-29,0 0,0 0,-1-1,-1 0,-11 7,13-9,0 0,0 0,0 1,1 0,0 0,0 0,0 1,-6 11,4-3,1 1,1 0,0 0,2 0,-5 24,4-18,-2-1,0 1,-10 20,-13 36,-17 46,44-116,0 0,-1-1,0 0,0 0,0 0,-1-1,0 1,-1-1,1 0,-1-1,0 1,0-1,-14 8,-13 13,17-12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4T06:40:20.872"/>
    </inkml:context>
    <inkml:brush xml:id="br0">
      <inkml:brushProperty name="width" value="0.2" units="cm"/>
      <inkml:brushProperty name="height" value="0.2" units="cm"/>
      <inkml:brushProperty name="color" value="#FFFFFF"/>
      <inkml:brushProperty name="ignorePressure" value="1"/>
    </inkml:brush>
  </inkml:definitions>
  <inkml:trace contextRef="#ctx0" brushRef="#br0">1765 1,'-2'7,"1"0,-1 0,0 1,0-1,-1 0,0-1,-1 1,1-1,-1 1,0-1,-8 9,-6 12,13-19,-1 1,0-1,0 0,-1 0,0 0,0-1,-12 9,12-10,0-1,0 2,1-1,-1 1,2 0,-1 0,-4 9,-2 5,-13 32,25-52,-3 4,1 0,-2 0,1-1,0 1,-1-1,0 0,0 1,0-2,-1 1,1 0,-1-1,0 0,0 0,-10 4,-19 13,25-13,0 1,0 0,0 1,1 0,0 1,1-1,0 1,1 1,0-1,0 1,1 0,1 1,-6 19,7-22,-1 0,0 0,-1-1,0 0,0 0,-1 0,-12 13,-12 17,-87 112,86-113,11-15,-1-1,-33 25,8-8,37-31,-1-1,1 0,-1 0,0-1,-1-1,1 1,-1-2,-19 5,15-4,-1 0,1 1,-23 12,-88 41,61-31,56-22,0 1,1 0,-1 0,1 1,1 0,-1 0,1 1,1 0,-9 12,-22 24,30-36,1 0,0 0,1 0,0 0,-5 11,7-11,-1-1,0 0,0 0,0 0,-1-1,0 0,0 0,-1 0,-7 5,-149 102,155-109,0 1,0 0,0 0,1 1,-1 0,1 0,1 1,-1-1,1 1,0 0,1 1,0-1,0 1,0 0,1 0,-3 11,2-8,0 0,-1 0,0-1,-1 0,0 0,-9 10,4-5,-14 26,21-33,0-1,0 1,-8 9,-2-3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4T06:45:35.969"/>
    </inkml:context>
    <inkml:brush xml:id="br0">
      <inkml:brushProperty name="width" value="0.2" units="cm"/>
      <inkml:brushProperty name="height" value="0.2" units="cm"/>
      <inkml:brushProperty name="color" value="#FFFFFF"/>
      <inkml:brushProperty name="ignorePressure" value="1"/>
    </inkml:brush>
  </inkml:definitions>
  <inkml:trace contextRef="#ctx0" brushRef="#br0">5576 1,'-8'8,"0"0,-1 0,0-1,0 0,-1-1,0 0,0 0,-13 4,14-5,0 0,0 0,1 1,0 0,0 1,0-1,0 2,-7 9,-24 21,22-23,-2-1,0 0,-1-1,0-1,-39 16,52-25,-1 0,1 0,0 0,0 1,1 0,-1 0,1 1,0-1,0 1,0 1,1-1,0 1,0 0,0 0,1 1,-4 7,1-1,1 1,0-1,1 1,1 0,0 0,-2 19,3-1,2 57,3-27,-4 134,-8-139,6-41,1-1,-1 16,2 0,-1 0,-8 33,7-38,0 1,0 32,4-38,-2 1,0-1,-1 0,-10 32,-26 74,22-42,12-55,-14 48,16-70,-1 5,0-1,0 1,-1-1,-1-1,0 1,0-1,-2 0,-9 12,-17 19,27-32,-1-1,0 1,0-1,-1-1,0 1,-1-2,-13 10,-5 0,17-10,-1 0,0 0,0-1,0-1,-1 0,1-1,-19 4,-31 3,38-6,0-1,-29 1,-563-4,290-2,-685 1,1001-1,1 1,-1-2,0 1,1-1,-1-1,1 1,0-2,0 1,0-1,0-1,1 1,-13-11,15 12,-1 0,1 0,-1 0,1 1,-1 0,0 0,0 0,-12 0,8 1,1-1,-19-6,19 4,0-1,0-1,-14-9,-21-11,28 18,-1 2,0-1,-24-3,8 2,12 3,0 1,-39-2,-22 7,-47-2,112-2,0-1,0 0,0-1,-28-13,22 8,-36-8,30 11,6 2,1 0,-30-13,-28-21,54 24,-53-20,61 29,0 0,0 2,-1 0,0 1,-29-1,-15 5,39 1,0-2,0 0,0-2,0-1,-28-7,20 1,0 1,-1 1,0 2,-1 2,-42 0,41 3,20 0,0 0,-1 1,-19 3,31-3,0 0,0 1,1-1,-1 1,0 0,0 1,1-1,-1 1,1 0,0 0,0 0,0 1,1-1,-5 6,-7 10,-2 2,-29 30,40-45,-1 0,-1-1,1 1,-1-1,1-1,-2 0,1 0,-14 5,-118 30,114-33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8T05:41:59.080"/>
    </inkml:context>
    <inkml:brush xml:id="br0">
      <inkml:brushProperty name="width" value="0.2" units="cm"/>
      <inkml:brushProperty name="height" value="0.2" units="cm"/>
      <inkml:brushProperty name="color" value="#FFFFFF"/>
      <inkml:brushProperty name="ignorePressure" value="1"/>
    </inkml:brush>
  </inkml:definitions>
  <inkml:trace contextRef="#ctx0" brushRef="#br0">4674 0,'0'6,"0"-1,0 0,-1 0,0 1,0-1,0 0,0 0,-1 0,0 0,0 0,-1-1,1 1,-1 0,0-1,0 0,-5 6,3-6,1 0,-1-1,0 1,0-1,-1 0,1-1,0 1,-1-1,0 0,0 0,1-1,-1 1,0-1,-7 0,-85 1,74-2,-1 0,1 1,-1 1,1 2,-36 9,14 1,-66 10,93-20,1 1,0 0,1 1,-19 10,-65 38,77-40,4-1,1 1,0 0,1 2,1 0,0 1,1 0,1 2,-22 35,-44 62,78-112,-3 7,0-1,-1 1,0-1,-1-1,0 1,-1-1,0 0,0-1,-15 10,-38 21,23-14,-1-1,-1-2,-74 28,-149 28,137-26,86-36,-45 23,61-25,-1-2,-1-1,0-1,0-1,-36 7,29-11,0 2,0 2,1 1,0 1,0 2,-37 21,55-27,1 0,-1-2,0 1,0-2,-1 0,0-1,-26 2,-118-6,76-2,60 3,0-2,0-1,-40-11,52 11,1 1,0 0,0-1,0 0,1-1,-1 0,1-1,0 0,0 0,1-1,-18-14,4-2,6 4,-1 1,-1 0,-1 2,0 0,-1 2,-25-14,21 16,0 1,-1 1,-39-9,58 17,-1 0,1 0,0 0,-1 1,1 0,0 1,-1 0,1 0,0 0,-1 1,1 0,0 0,0 1,1 0,-1 0,1 1,-11 7,-5 8,1 1,1 1,-28 38,32-37,-2 0,-1-1,-1-1,-24 19,34-31,0-1,-1 0,0-1,0 0,-1 0,0-1,0-1,0 0,0-1,-18 3,15-4,0 0,1 1,-1 1,1 0,0 1,0 0,0 2,1-1,-14 10,10-6,-1 0,0-1,0-1,-1-1,0-1,-1 0,1-1,-41 3,-8-3,-90-6,57-2,74 3,3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8T05:42:23.342"/>
    </inkml:context>
    <inkml:brush xml:id="br0">
      <inkml:brushProperty name="width" value="0.2" units="cm"/>
      <inkml:brushProperty name="height" value="0.2" units="cm"/>
      <inkml:brushProperty name="color" value="#FFFFFF"/>
      <inkml:brushProperty name="ignorePressure" value="1"/>
    </inkml:brush>
  </inkml:definitions>
  <inkml:trace contextRef="#ctx0" brushRef="#br0">174 0,'-5'5,"-7"3,-12 4,-7 0,-4-2,-1-2,6-3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A5C15-4468-4723-8CE0-319DAED85412}" type="datetimeFigureOut">
              <a:rPr lang="en-AU" smtClean="0"/>
              <a:pPr/>
              <a:t>19/05/2021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D22A6-4250-436C-8800-1C185D21DAD4}" type="slidenum">
              <a:rPr lang="en-AU" smtClean="0"/>
              <a:pPr/>
              <a:t>‹#›</a:t>
            </a:fld>
            <a:endParaRPr lang="en-AU"/>
          </a:p>
        </p:txBody>
      </p:sp>
    </p:spTree>
    <p:extLst>
      <p:ext uri="{BB962C8B-B14F-4D97-AF65-F5344CB8AC3E}">
        <p14:creationId xmlns:p14="http://schemas.microsoft.com/office/powerpoint/2010/main" val="23571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1</a:t>
            </a:fld>
            <a:endParaRPr lang="en-AU"/>
          </a:p>
        </p:txBody>
      </p:sp>
    </p:spTree>
    <p:extLst>
      <p:ext uri="{BB962C8B-B14F-4D97-AF65-F5344CB8AC3E}">
        <p14:creationId xmlns:p14="http://schemas.microsoft.com/office/powerpoint/2010/main" val="392562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However its important to reflect how big improvements have been made.</a:t>
            </a:r>
          </a:p>
        </p:txBody>
      </p:sp>
      <p:sp>
        <p:nvSpPr>
          <p:cNvPr id="4" name="Slide Number Placeholder 3"/>
          <p:cNvSpPr>
            <a:spLocks noGrp="1"/>
          </p:cNvSpPr>
          <p:nvPr>
            <p:ph type="sldNum" sz="quarter" idx="5"/>
          </p:nvPr>
        </p:nvSpPr>
        <p:spPr/>
        <p:txBody>
          <a:bodyPr/>
          <a:lstStyle/>
          <a:p>
            <a:fld id="{801D22A6-4250-436C-8800-1C185D21DAD4}" type="slidenum">
              <a:rPr lang="en-AU" smtClean="0"/>
              <a:pPr/>
              <a:t>11</a:t>
            </a:fld>
            <a:endParaRPr lang="en-AU"/>
          </a:p>
        </p:txBody>
      </p:sp>
    </p:spTree>
    <p:extLst>
      <p:ext uri="{BB962C8B-B14F-4D97-AF65-F5344CB8AC3E}">
        <p14:creationId xmlns:p14="http://schemas.microsoft.com/office/powerpoint/2010/main" val="2531854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12</a:t>
            </a:fld>
            <a:endParaRPr lang="en-AU"/>
          </a:p>
        </p:txBody>
      </p:sp>
    </p:spTree>
    <p:extLst>
      <p:ext uri="{BB962C8B-B14F-4D97-AF65-F5344CB8AC3E}">
        <p14:creationId xmlns:p14="http://schemas.microsoft.com/office/powerpoint/2010/main" val="88864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14</a:t>
            </a:fld>
            <a:endParaRPr lang="en-AU"/>
          </a:p>
        </p:txBody>
      </p:sp>
    </p:spTree>
    <p:extLst>
      <p:ext uri="{BB962C8B-B14F-4D97-AF65-F5344CB8AC3E}">
        <p14:creationId xmlns:p14="http://schemas.microsoft.com/office/powerpoint/2010/main" val="416444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a diverse array of vegetation planted, Requires continuing planting efforts and weed management to support healthy undergrowth..</a:t>
            </a:r>
          </a:p>
          <a:p>
            <a:endParaRPr lang="en-AU" dirty="0"/>
          </a:p>
          <a:p>
            <a:r>
              <a:rPr lang="en-AU" dirty="0"/>
              <a:t>Reports from Council bush crew of sugar gliders active in this reach with habitat meeting their needs.</a:t>
            </a:r>
          </a:p>
          <a:p>
            <a:endParaRPr lang="en-AU" dirty="0"/>
          </a:p>
          <a:p>
            <a:r>
              <a:rPr lang="en-AU" dirty="0"/>
              <a:t>However those instream challenges remain.</a:t>
            </a:r>
          </a:p>
          <a:p>
            <a:endParaRPr lang="en-AU" dirty="0"/>
          </a:p>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15</a:t>
            </a:fld>
            <a:endParaRPr lang="en-AU"/>
          </a:p>
        </p:txBody>
      </p:sp>
    </p:spTree>
    <p:extLst>
      <p:ext uri="{BB962C8B-B14F-4D97-AF65-F5344CB8AC3E}">
        <p14:creationId xmlns:p14="http://schemas.microsoft.com/office/powerpoint/2010/main" val="795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Wetland downstream of Blackburn Road managed by Melbourne Water primarily for its engineering functions to control stormwater flows, provide treatment and easement for water supply and sewage pipework.</a:t>
            </a:r>
          </a:p>
          <a:p>
            <a:endParaRPr lang="en-AU" dirty="0"/>
          </a:p>
          <a:p>
            <a:r>
              <a:rPr lang="en-AU" dirty="0"/>
              <a:t>Relationship with Friends is positive – </a:t>
            </a:r>
            <a:r>
              <a:rPr lang="en-AU" dirty="0" err="1"/>
              <a:t>eg</a:t>
            </a:r>
            <a:r>
              <a:rPr lang="en-AU" dirty="0"/>
              <a:t> recent consultation on reconstruction of  headwalls on Blackburn Road to remove Health and safety hazards.</a:t>
            </a:r>
          </a:p>
          <a:p>
            <a:endParaRPr lang="en-AU" dirty="0"/>
          </a:p>
          <a:p>
            <a:r>
              <a:rPr lang="en-AU" dirty="0"/>
              <a:t>Also popular accessible space under heavy pressure last year during lockdown..  </a:t>
            </a:r>
          </a:p>
          <a:p>
            <a:endParaRPr lang="en-AU" dirty="0"/>
          </a:p>
          <a:p>
            <a:r>
              <a:rPr lang="en-AU" dirty="0"/>
              <a:t>Under pressure from weeds particularly on northside.. Gaps in vegetation.  Friends working with MW to do small planting this year near Lawrence Rd.  And also discussions on increasing planting in other areas.</a:t>
            </a:r>
          </a:p>
        </p:txBody>
      </p:sp>
      <p:sp>
        <p:nvSpPr>
          <p:cNvPr id="4" name="Slide Number Placeholder 3"/>
          <p:cNvSpPr>
            <a:spLocks noGrp="1"/>
          </p:cNvSpPr>
          <p:nvPr>
            <p:ph type="sldNum" sz="quarter" idx="5"/>
          </p:nvPr>
        </p:nvSpPr>
        <p:spPr/>
        <p:txBody>
          <a:bodyPr/>
          <a:lstStyle/>
          <a:p>
            <a:fld id="{801D22A6-4250-436C-8800-1C185D21DAD4}" type="slidenum">
              <a:rPr lang="en-AU" smtClean="0"/>
              <a:pPr/>
              <a:t>17</a:t>
            </a:fld>
            <a:endParaRPr lang="en-AU"/>
          </a:p>
        </p:txBody>
      </p:sp>
    </p:spTree>
    <p:extLst>
      <p:ext uri="{BB962C8B-B14F-4D97-AF65-F5344CB8AC3E}">
        <p14:creationId xmlns:p14="http://schemas.microsoft.com/office/powerpoint/2010/main" val="3283466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2004 Open grassland floodway.  Trees assortment of exotics and natives</a:t>
            </a:r>
          </a:p>
          <a:p>
            <a:endParaRPr lang="en-AU" dirty="0"/>
          </a:p>
          <a:p>
            <a:r>
              <a:rPr lang="en-AU" dirty="0"/>
              <a:t>2020 Wetland treating stormwater to remove nutrients, sediments and trap litter and  supporting frogs, water birds.  </a:t>
            </a:r>
          </a:p>
          <a:p>
            <a:r>
              <a:rPr lang="en-AU" dirty="0"/>
              <a:t>Banks planted with exotics but room for further plantings and improvements</a:t>
            </a:r>
          </a:p>
        </p:txBody>
      </p:sp>
      <p:sp>
        <p:nvSpPr>
          <p:cNvPr id="4" name="Slide Number Placeholder 3"/>
          <p:cNvSpPr>
            <a:spLocks noGrp="1"/>
          </p:cNvSpPr>
          <p:nvPr>
            <p:ph type="sldNum" sz="quarter" idx="5"/>
          </p:nvPr>
        </p:nvSpPr>
        <p:spPr/>
        <p:txBody>
          <a:bodyPr/>
          <a:lstStyle/>
          <a:p>
            <a:fld id="{801D22A6-4250-436C-8800-1C185D21DAD4}" type="slidenum">
              <a:rPr lang="en-AU" smtClean="0"/>
              <a:pPr/>
              <a:t>18</a:t>
            </a:fld>
            <a:endParaRPr lang="en-AU"/>
          </a:p>
        </p:txBody>
      </p:sp>
    </p:spTree>
    <p:extLst>
      <p:ext uri="{BB962C8B-B14F-4D97-AF65-F5344CB8AC3E}">
        <p14:creationId xmlns:p14="http://schemas.microsoft.com/office/powerpoint/2010/main" val="813639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19</a:t>
            </a:fld>
            <a:endParaRPr lang="en-AU"/>
          </a:p>
        </p:txBody>
      </p:sp>
    </p:spTree>
    <p:extLst>
      <p:ext uri="{BB962C8B-B14F-4D97-AF65-F5344CB8AC3E}">
        <p14:creationId xmlns:p14="http://schemas.microsoft.com/office/powerpoint/2010/main" val="1877921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20</a:t>
            </a:fld>
            <a:endParaRPr lang="en-AU"/>
          </a:p>
        </p:txBody>
      </p:sp>
    </p:spTree>
    <p:extLst>
      <p:ext uri="{BB962C8B-B14F-4D97-AF65-F5344CB8AC3E}">
        <p14:creationId xmlns:p14="http://schemas.microsoft.com/office/powerpoint/2010/main" val="330396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21</a:t>
            </a:fld>
            <a:endParaRPr lang="en-AU"/>
          </a:p>
        </p:txBody>
      </p:sp>
    </p:spTree>
    <p:extLst>
      <p:ext uri="{BB962C8B-B14F-4D97-AF65-F5344CB8AC3E}">
        <p14:creationId xmlns:p14="http://schemas.microsoft.com/office/powerpoint/2010/main" val="2158186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Attractive stretch..  </a:t>
            </a:r>
          </a:p>
          <a:p>
            <a:endParaRPr lang="en-AU" dirty="0"/>
          </a:p>
          <a:p>
            <a:r>
              <a:rPr lang="en-AU" dirty="0"/>
              <a:t>Possibly closest </a:t>
            </a:r>
            <a:r>
              <a:rPr lang="en-AU" dirty="0" err="1"/>
              <a:t>Reachhto</a:t>
            </a:r>
            <a:r>
              <a:rPr lang="en-AU" dirty="0"/>
              <a:t> pre-European appearance now but wasn’t always so.</a:t>
            </a:r>
          </a:p>
        </p:txBody>
      </p:sp>
      <p:sp>
        <p:nvSpPr>
          <p:cNvPr id="4" name="Slide Number Placeholder 3"/>
          <p:cNvSpPr>
            <a:spLocks noGrp="1"/>
          </p:cNvSpPr>
          <p:nvPr>
            <p:ph type="sldNum" sz="quarter" idx="5"/>
          </p:nvPr>
        </p:nvSpPr>
        <p:spPr/>
        <p:txBody>
          <a:bodyPr/>
          <a:lstStyle/>
          <a:p>
            <a:fld id="{801D22A6-4250-436C-8800-1C185D21DAD4}" type="slidenum">
              <a:rPr lang="en-AU" smtClean="0"/>
              <a:pPr/>
              <a:t>23</a:t>
            </a:fld>
            <a:endParaRPr lang="en-AU"/>
          </a:p>
        </p:txBody>
      </p:sp>
    </p:spTree>
    <p:extLst>
      <p:ext uri="{BB962C8B-B14F-4D97-AF65-F5344CB8AC3E}">
        <p14:creationId xmlns:p14="http://schemas.microsoft.com/office/powerpoint/2010/main" val="226006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Major source for photographs are from Ted Mason, Fred Bulloch and Tony Walker</a:t>
            </a:r>
          </a:p>
        </p:txBody>
      </p:sp>
      <p:sp>
        <p:nvSpPr>
          <p:cNvPr id="4" name="Slide Number Placeholder 3"/>
          <p:cNvSpPr>
            <a:spLocks noGrp="1"/>
          </p:cNvSpPr>
          <p:nvPr>
            <p:ph type="sldNum" sz="quarter" idx="5"/>
          </p:nvPr>
        </p:nvSpPr>
        <p:spPr/>
        <p:txBody>
          <a:bodyPr/>
          <a:lstStyle/>
          <a:p>
            <a:fld id="{801D22A6-4250-436C-8800-1C185D21DAD4}" type="slidenum">
              <a:rPr lang="en-AU" smtClean="0"/>
              <a:pPr/>
              <a:t>2</a:t>
            </a:fld>
            <a:endParaRPr lang="en-AU"/>
          </a:p>
        </p:txBody>
      </p:sp>
    </p:spTree>
    <p:extLst>
      <p:ext uri="{BB962C8B-B14F-4D97-AF65-F5344CB8AC3E}">
        <p14:creationId xmlns:p14="http://schemas.microsoft.com/office/powerpoint/2010/main" val="2822292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Major  battles to remove the Willows</a:t>
            </a:r>
          </a:p>
        </p:txBody>
      </p:sp>
      <p:sp>
        <p:nvSpPr>
          <p:cNvPr id="4" name="Slide Number Placeholder 3"/>
          <p:cNvSpPr>
            <a:spLocks noGrp="1"/>
          </p:cNvSpPr>
          <p:nvPr>
            <p:ph type="sldNum" sz="quarter" idx="5"/>
          </p:nvPr>
        </p:nvSpPr>
        <p:spPr/>
        <p:txBody>
          <a:bodyPr/>
          <a:lstStyle/>
          <a:p>
            <a:fld id="{801D22A6-4250-436C-8800-1C185D21DAD4}" type="slidenum">
              <a:rPr lang="en-AU" smtClean="0"/>
              <a:pPr/>
              <a:t>24</a:t>
            </a:fld>
            <a:endParaRPr lang="en-AU"/>
          </a:p>
        </p:txBody>
      </p:sp>
    </p:spTree>
    <p:extLst>
      <p:ext uri="{BB962C8B-B14F-4D97-AF65-F5344CB8AC3E}">
        <p14:creationId xmlns:p14="http://schemas.microsoft.com/office/powerpoint/2010/main" val="1852807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Tree Removal by Melbourne Water?</a:t>
            </a:r>
          </a:p>
          <a:p>
            <a:endParaRPr lang="en-AU" dirty="0"/>
          </a:p>
          <a:p>
            <a:endParaRPr lang="en-AU" dirty="0"/>
          </a:p>
          <a:p>
            <a:r>
              <a:rPr lang="en-AU" dirty="0"/>
              <a:t>Friends Join In</a:t>
            </a:r>
          </a:p>
        </p:txBody>
      </p:sp>
      <p:sp>
        <p:nvSpPr>
          <p:cNvPr id="4" name="Slide Number Placeholder 3"/>
          <p:cNvSpPr>
            <a:spLocks noGrp="1"/>
          </p:cNvSpPr>
          <p:nvPr>
            <p:ph type="sldNum" sz="quarter" idx="5"/>
          </p:nvPr>
        </p:nvSpPr>
        <p:spPr/>
        <p:txBody>
          <a:bodyPr/>
          <a:lstStyle/>
          <a:p>
            <a:fld id="{801D22A6-4250-436C-8800-1C185D21DAD4}" type="slidenum">
              <a:rPr lang="en-AU" smtClean="0"/>
              <a:pPr/>
              <a:t>25</a:t>
            </a:fld>
            <a:endParaRPr lang="en-AU"/>
          </a:p>
        </p:txBody>
      </p:sp>
    </p:spTree>
    <p:extLst>
      <p:ext uri="{BB962C8B-B14F-4D97-AF65-F5344CB8AC3E}">
        <p14:creationId xmlns:p14="http://schemas.microsoft.com/office/powerpoint/2010/main" val="2842963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43000"/>
            <a:ext cx="5486400" cy="3086100"/>
          </a:xfrm>
        </p:spPr>
      </p:sp>
      <p:sp>
        <p:nvSpPr>
          <p:cNvPr id="3" name="Notes Placeholder 2"/>
          <p:cNvSpPr>
            <a:spLocks noGrp="1"/>
          </p:cNvSpPr>
          <p:nvPr>
            <p:ph type="body" idx="1"/>
          </p:nvPr>
        </p:nvSpPr>
        <p:spPr/>
        <p:txBody>
          <a:bodyPr/>
          <a:lstStyle/>
          <a:p>
            <a:r>
              <a:rPr lang="en-AU" dirty="0"/>
              <a:t>Relatively narrow strip of land on easement shared with Bike path.  North side of creek adjoins private land holdings.  </a:t>
            </a:r>
          </a:p>
          <a:p>
            <a:endParaRPr lang="en-AU" dirty="0"/>
          </a:p>
          <a:p>
            <a:r>
              <a:rPr lang="en-AU" dirty="0"/>
              <a:t>Creek back to deep channel with rock and concrete protection to prevent erosion and protect private property.</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 In open area near Waverley road Blue Cross sold  land on south side &amp; council created 10 m wide easement for bike path relocation.  Council have feedback from developers that they are looking to have development which is sympathetic to reserve features.  Focus on tracking this.</a:t>
            </a:r>
          </a:p>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31</a:t>
            </a:fld>
            <a:endParaRPr lang="en-AU"/>
          </a:p>
        </p:txBody>
      </p:sp>
    </p:spTree>
    <p:extLst>
      <p:ext uri="{BB962C8B-B14F-4D97-AF65-F5344CB8AC3E}">
        <p14:creationId xmlns:p14="http://schemas.microsoft.com/office/powerpoint/2010/main" val="2589634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43000"/>
            <a:ext cx="5486400" cy="3086100"/>
          </a:xfrm>
        </p:spPr>
      </p:sp>
      <p:sp>
        <p:nvSpPr>
          <p:cNvPr id="3" name="Notes Placeholder 2"/>
          <p:cNvSpPr>
            <a:spLocks noGrp="1"/>
          </p:cNvSpPr>
          <p:nvPr>
            <p:ph type="body" idx="1"/>
          </p:nvPr>
        </p:nvSpPr>
        <p:spPr/>
        <p:txBody>
          <a:bodyPr/>
          <a:lstStyle/>
          <a:p>
            <a:r>
              <a:rPr lang="en-AU" dirty="0"/>
              <a:t>Creek continues the pattern of deep watercourse with lengths of constructed waterway, with some sections protected from erosion by rockworks and others by concrete lining.  Freeway has a strong visual and noise impact in many areas.  </a:t>
            </a:r>
          </a:p>
          <a:p>
            <a:endParaRPr lang="en-AU" dirty="0"/>
          </a:p>
          <a:p>
            <a:r>
              <a:rPr lang="en-AU" dirty="0"/>
              <a:t>Also heavily trafficked area which were impacted during the lockdown by “track widening” to avoid bikes and other people.  Increased damage from bush bikes including damage to recently planted areas.</a:t>
            </a:r>
          </a:p>
          <a:p>
            <a:endParaRPr lang="en-AU" dirty="0"/>
          </a:p>
          <a:p>
            <a:r>
              <a:rPr lang="en-AU" dirty="0"/>
              <a:t>However wide area between housing on one bank and freeway on other has allowed </a:t>
            </a:r>
            <a:r>
              <a:rPr lang="en-AU" dirty="0" err="1"/>
              <a:t>signicant</a:t>
            </a:r>
            <a:r>
              <a:rPr lang="en-AU" dirty="0"/>
              <a:t> opportunities for replanting over the years to improve vegetation.</a:t>
            </a:r>
          </a:p>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33</a:t>
            </a:fld>
            <a:endParaRPr lang="en-AU"/>
          </a:p>
        </p:txBody>
      </p:sp>
    </p:spTree>
    <p:extLst>
      <p:ext uri="{BB962C8B-B14F-4D97-AF65-F5344CB8AC3E}">
        <p14:creationId xmlns:p14="http://schemas.microsoft.com/office/powerpoint/2010/main" val="3667217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However much of the reach now is in very good condition with diversity of vegetation attracting bird life.  Some small areas of remnant vegetation that have been protected, </a:t>
            </a:r>
          </a:p>
          <a:p>
            <a:endParaRPr lang="en-AU" dirty="0"/>
          </a:p>
          <a:p>
            <a:r>
              <a:rPr lang="en-AU" dirty="0"/>
              <a:t>In spring good spot for viewing natives in flower.</a:t>
            </a:r>
          </a:p>
          <a:p>
            <a:endParaRPr lang="en-AU" dirty="0"/>
          </a:p>
          <a:p>
            <a:r>
              <a:rPr lang="en-AU" dirty="0"/>
              <a:t>Sufficient area for different path types – concrete commuter bike paths but also soft maintained bush tracks.  </a:t>
            </a:r>
          </a:p>
          <a:p>
            <a:endParaRPr lang="en-AU" dirty="0"/>
          </a:p>
          <a:p>
            <a:r>
              <a:rPr lang="en-AU" dirty="0"/>
              <a:t>Friends focus is to continue with planting opportunities in the area, helping maintain a watching brief and early identification of damage.</a:t>
            </a:r>
          </a:p>
        </p:txBody>
      </p:sp>
      <p:sp>
        <p:nvSpPr>
          <p:cNvPr id="4" name="Slide Number Placeholder 3"/>
          <p:cNvSpPr>
            <a:spLocks noGrp="1"/>
          </p:cNvSpPr>
          <p:nvPr>
            <p:ph type="sldNum" sz="quarter" idx="5"/>
          </p:nvPr>
        </p:nvSpPr>
        <p:spPr/>
        <p:txBody>
          <a:bodyPr/>
          <a:lstStyle/>
          <a:p>
            <a:fld id="{801D22A6-4250-436C-8800-1C185D21DAD4}" type="slidenum">
              <a:rPr lang="en-AU" smtClean="0"/>
              <a:pPr/>
              <a:t>34</a:t>
            </a:fld>
            <a:endParaRPr lang="en-AU"/>
          </a:p>
        </p:txBody>
      </p:sp>
    </p:spTree>
    <p:extLst>
      <p:ext uri="{BB962C8B-B14F-4D97-AF65-F5344CB8AC3E}">
        <p14:creationId xmlns:p14="http://schemas.microsoft.com/office/powerpoint/2010/main" val="2909015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35</a:t>
            </a:fld>
            <a:endParaRPr lang="en-AU"/>
          </a:p>
        </p:txBody>
      </p:sp>
    </p:spTree>
    <p:extLst>
      <p:ext uri="{BB962C8B-B14F-4D97-AF65-F5344CB8AC3E}">
        <p14:creationId xmlns:p14="http://schemas.microsoft.com/office/powerpoint/2010/main" val="3068454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36</a:t>
            </a:fld>
            <a:endParaRPr lang="en-AU"/>
          </a:p>
        </p:txBody>
      </p:sp>
    </p:spTree>
    <p:extLst>
      <p:ext uri="{BB962C8B-B14F-4D97-AF65-F5344CB8AC3E}">
        <p14:creationId xmlns:p14="http://schemas.microsoft.com/office/powerpoint/2010/main" val="126095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Hope you got something out of that and/or enjoyed remembering.</a:t>
            </a:r>
          </a:p>
          <a:p>
            <a:endParaRPr lang="en-AU" dirty="0"/>
          </a:p>
          <a:p>
            <a:r>
              <a:rPr lang="en-AU" dirty="0"/>
              <a:t>Big things have been achieved.  But things require continuous on going effort and the journey continues.</a:t>
            </a:r>
          </a:p>
          <a:p>
            <a:endParaRPr lang="en-AU" dirty="0"/>
          </a:p>
          <a:p>
            <a:r>
              <a:rPr lang="en-AU" dirty="0"/>
              <a:t>Plantings and events coming up? </a:t>
            </a:r>
          </a:p>
        </p:txBody>
      </p:sp>
      <p:sp>
        <p:nvSpPr>
          <p:cNvPr id="4" name="Slide Number Placeholder 3"/>
          <p:cNvSpPr>
            <a:spLocks noGrp="1"/>
          </p:cNvSpPr>
          <p:nvPr>
            <p:ph type="sldNum" sz="quarter" idx="5"/>
          </p:nvPr>
        </p:nvSpPr>
        <p:spPr/>
        <p:txBody>
          <a:bodyPr/>
          <a:lstStyle/>
          <a:p>
            <a:fld id="{801D22A6-4250-436C-8800-1C185D21DAD4}" type="slidenum">
              <a:rPr lang="en-AU" smtClean="0"/>
              <a:pPr/>
              <a:t>37</a:t>
            </a:fld>
            <a:endParaRPr lang="en-AU"/>
          </a:p>
        </p:txBody>
      </p:sp>
    </p:spTree>
    <p:extLst>
      <p:ext uri="{BB962C8B-B14F-4D97-AF65-F5344CB8AC3E}">
        <p14:creationId xmlns:p14="http://schemas.microsoft.com/office/powerpoint/2010/main" val="21091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Reminder:</a:t>
            </a:r>
          </a:p>
          <a:p>
            <a:endParaRPr lang="en-AU" dirty="0"/>
          </a:p>
          <a:p>
            <a:r>
              <a:rPr lang="en-AU"/>
              <a:t>Scocthmans</a:t>
            </a:r>
            <a:r>
              <a:rPr lang="en-AU" dirty="0"/>
              <a:t> Creek rises in the urban drainage system under Glen Waverley and Syndal areas  </a:t>
            </a:r>
          </a:p>
          <a:p>
            <a:endParaRPr lang="en-AU" dirty="0"/>
          </a:p>
          <a:p>
            <a:r>
              <a:rPr lang="en-AU" dirty="0"/>
              <a:t>The friends of </a:t>
            </a:r>
            <a:r>
              <a:rPr lang="en-AU" dirty="0" err="1"/>
              <a:t>Scotchmans</a:t>
            </a:r>
            <a:r>
              <a:rPr lang="en-AU" dirty="0"/>
              <a:t> Creek and Valley Reserve look after the section from where the drainage system daylights in Waverley Road and near </a:t>
            </a:r>
            <a:r>
              <a:rPr lang="en-AU" dirty="0" err="1"/>
              <a:t>Fiander</a:t>
            </a:r>
            <a:r>
              <a:rPr lang="en-AU" dirty="0"/>
              <a:t> Street through to Stanley Avenue just west of Huntingdale Road.</a:t>
            </a:r>
          </a:p>
          <a:p>
            <a:endParaRPr lang="en-AU" dirty="0"/>
          </a:p>
          <a:p>
            <a:r>
              <a:rPr lang="en-AU" dirty="0"/>
              <a:t>As can be seen the area </a:t>
            </a:r>
            <a:r>
              <a:rPr lang="en-AU" dirty="0" err="1"/>
              <a:t>ia</a:t>
            </a:r>
            <a:r>
              <a:rPr lang="en-AU" dirty="0"/>
              <a:t> heavily urbanised which of course heavily influences the nature of the stream. </a:t>
            </a:r>
          </a:p>
          <a:p>
            <a:endParaRPr lang="en-AU" dirty="0"/>
          </a:p>
          <a:p>
            <a:r>
              <a:rPr lang="en-AU" dirty="0"/>
              <a:t>Prior to European settlement the area would have been lightly wooded with a lot of in stream vegetation .  This would have resulted in stream lines much less well defined, swampy pools, gently flowing streams.</a:t>
            </a:r>
          </a:p>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4</a:t>
            </a:fld>
            <a:endParaRPr lang="en-AU"/>
          </a:p>
        </p:txBody>
      </p:sp>
    </p:spTree>
    <p:extLst>
      <p:ext uri="{BB962C8B-B14F-4D97-AF65-F5344CB8AC3E}">
        <p14:creationId xmlns:p14="http://schemas.microsoft.com/office/powerpoint/2010/main" val="3798365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8361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is an aerial photograph from 1945.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Area has been largely cleared and land used for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Road labels are current names which helps with orientation.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Clearly see  Valley Reserve retaining some natural vegetation.  Streams can be seen – because largely still rural the streams would have been narrow and some instream vegetation remains but majority of vegetation right up to the creek has been removed.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Other observations: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Golf course in Crosby </a:t>
            </a:r>
            <a:r>
              <a:rPr lang="en-AU" dirty="0" err="1"/>
              <a:t>Dve</a:t>
            </a:r>
            <a:r>
              <a:rPr lang="en-AU" dirty="0"/>
              <a:t>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err="1"/>
              <a:t>Fiander</a:t>
            </a:r>
            <a:r>
              <a:rPr lang="en-AU" dirty="0"/>
              <a:t> Arm north towards Syndal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Valley Creek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Other streams that are now underground drains –pinewood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Water Supply Pipeline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Regent Street just a track</a:t>
            </a:r>
          </a:p>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5</a:t>
            </a:fld>
            <a:endParaRPr lang="en-AU"/>
          </a:p>
        </p:txBody>
      </p:sp>
    </p:spTree>
    <p:extLst>
      <p:ext uri="{BB962C8B-B14F-4D97-AF65-F5344CB8AC3E}">
        <p14:creationId xmlns:p14="http://schemas.microsoft.com/office/powerpoint/2010/main" val="1809460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01D22A6-4250-436C-8800-1C185D21DAD4}" type="slidenum">
              <a:rPr lang="en-AU" smtClean="0"/>
              <a:pPr/>
              <a:t>6</a:t>
            </a:fld>
            <a:endParaRPr lang="en-AU"/>
          </a:p>
        </p:txBody>
      </p:sp>
    </p:spTree>
    <p:extLst>
      <p:ext uri="{BB962C8B-B14F-4D97-AF65-F5344CB8AC3E}">
        <p14:creationId xmlns:p14="http://schemas.microsoft.com/office/powerpoint/2010/main" val="424565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By the early 70s the area has been transformed by urban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Rapid run off from the paved areas has created the current form where the stream has been eroded to form step sided banks.  Rapid run-off also has engineered with bank protection to control further erosion and flood management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flood management purposes the current reserves that run along the creek had been created .  Areas were used for passive recreation. Small pockets of residual  bush remained by default.  Other than mowed areas large areas devoid of vegetation or with environmental weeds.</a:t>
            </a:r>
          </a:p>
          <a:p>
            <a:endParaRPr lang="en-AU" dirty="0"/>
          </a:p>
          <a:p>
            <a:r>
              <a:rPr lang="en-AU" dirty="0"/>
              <a:t>Photos Curtesy of Fred.  Showing Glen Waverley Main Drain Section early 80s and current wetland area west of Blackburn Road mid 80s.</a:t>
            </a:r>
          </a:p>
        </p:txBody>
      </p:sp>
      <p:sp>
        <p:nvSpPr>
          <p:cNvPr id="4" name="Slide Number Placeholder 3"/>
          <p:cNvSpPr>
            <a:spLocks noGrp="1"/>
          </p:cNvSpPr>
          <p:nvPr>
            <p:ph type="sldNum" sz="quarter" idx="5"/>
          </p:nvPr>
        </p:nvSpPr>
        <p:spPr/>
        <p:txBody>
          <a:bodyPr/>
          <a:lstStyle/>
          <a:p>
            <a:fld id="{801D22A6-4250-436C-8800-1C185D21DAD4}" type="slidenum">
              <a:rPr lang="en-AU" smtClean="0"/>
              <a:pPr/>
              <a:t>7</a:t>
            </a:fld>
            <a:endParaRPr lang="en-AU"/>
          </a:p>
        </p:txBody>
      </p:sp>
    </p:spTree>
    <p:extLst>
      <p:ext uri="{BB962C8B-B14F-4D97-AF65-F5344CB8AC3E}">
        <p14:creationId xmlns:p14="http://schemas.microsoft.com/office/powerpoint/2010/main" val="335915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are going to take a walk down the creek</a:t>
            </a:r>
          </a:p>
          <a:p>
            <a:endParaRPr lang="en-AU" dirty="0"/>
          </a:p>
          <a:p>
            <a:r>
              <a:rPr lang="en-AU" dirty="0"/>
              <a:t>As we go I am going to describe the current state of the creek.  I have divided our part of the creek into 6 different reaches and in each reach I’ll point out what are the its characteristics, what are its good features and its challenges.</a:t>
            </a:r>
          </a:p>
          <a:p>
            <a:endParaRPr lang="en-AU" dirty="0"/>
          </a:p>
          <a:p>
            <a:r>
              <a:rPr lang="en-AU" dirty="0"/>
              <a:t>The creek has its challenges and opportunities but you will see how the stream &amp; surrounds have been improved over the years – much of it due to Friends efforts.</a:t>
            </a:r>
          </a:p>
          <a:p>
            <a:endParaRPr lang="en-AU" dirty="0"/>
          </a:p>
          <a:p>
            <a:r>
              <a:rPr lang="en-AU" dirty="0"/>
              <a:t>After I have taken the walk I’m going to open the meeting up to you all to talk about the thought, reflections, and memories of those improvement efforts.</a:t>
            </a:r>
          </a:p>
          <a:p>
            <a:endParaRPr lang="en-AU" dirty="0"/>
          </a:p>
          <a:p>
            <a:r>
              <a:rPr lang="en-AU" dirty="0"/>
              <a:t>I have a few slides to help us reflect as well.</a:t>
            </a:r>
          </a:p>
          <a:p>
            <a:endParaRPr lang="en-AU" dirty="0"/>
          </a:p>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8</a:t>
            </a:fld>
            <a:endParaRPr lang="en-AU"/>
          </a:p>
        </p:txBody>
      </p:sp>
    </p:spTree>
    <p:extLst>
      <p:ext uri="{BB962C8B-B14F-4D97-AF65-F5344CB8AC3E}">
        <p14:creationId xmlns:p14="http://schemas.microsoft.com/office/powerpoint/2010/main" val="749252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Consists of 2 sections </a:t>
            </a:r>
          </a:p>
          <a:p>
            <a:endParaRPr lang="en-AU" dirty="0"/>
          </a:p>
          <a:p>
            <a:r>
              <a:rPr lang="en-AU" dirty="0"/>
              <a:t>– running west from Waverley Rd branches officially known as Glen Waverley Drain.   As reported in past Friends of </a:t>
            </a:r>
            <a:r>
              <a:rPr lang="en-AU" dirty="0" err="1"/>
              <a:t>Scotchmans</a:t>
            </a:r>
            <a:r>
              <a:rPr lang="en-AU" dirty="0"/>
              <a:t> Creek and Valley Reserve have made representations to change the name.  Process is not simple but place names are Gazetted and process requires regulation change.  </a:t>
            </a:r>
          </a:p>
          <a:p>
            <a:endParaRPr lang="en-AU" dirty="0"/>
          </a:p>
          <a:p>
            <a:r>
              <a:rPr lang="en-AU" dirty="0"/>
              <a:t>Coming from the north the </a:t>
            </a:r>
            <a:r>
              <a:rPr lang="en-AU" dirty="0" err="1"/>
              <a:t>fiander</a:t>
            </a:r>
            <a:r>
              <a:rPr lang="en-AU" dirty="0"/>
              <a:t> Arm</a:t>
            </a:r>
          </a:p>
          <a:p>
            <a:endParaRPr lang="en-AU" dirty="0"/>
          </a:p>
          <a:p>
            <a:r>
              <a:rPr lang="en-AU" dirty="0"/>
              <a:t>Upstream of this section the Creek is fed by council drain network catching run off from residential and light industrial development extending to the ridge Glen Waverley / Wheelers Hill ridge.</a:t>
            </a:r>
          </a:p>
          <a:p>
            <a:endParaRPr lang="en-AU" dirty="0"/>
          </a:p>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9</a:t>
            </a:fld>
            <a:endParaRPr lang="en-AU"/>
          </a:p>
        </p:txBody>
      </p:sp>
    </p:spTree>
    <p:extLst>
      <p:ext uri="{BB962C8B-B14F-4D97-AF65-F5344CB8AC3E}">
        <p14:creationId xmlns:p14="http://schemas.microsoft.com/office/powerpoint/2010/main" val="2592035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of the poorer lengths of stream reflecting the effect of upstream conditions upstream - paved areas, light commercial, with steep banks, erosion, litter, past episodes of dumping upstream</a:t>
            </a:r>
          </a:p>
          <a:p>
            <a:endParaRPr lang="en-AU" dirty="0"/>
          </a:p>
        </p:txBody>
      </p:sp>
      <p:sp>
        <p:nvSpPr>
          <p:cNvPr id="4" name="Slide Number Placeholder 3"/>
          <p:cNvSpPr>
            <a:spLocks noGrp="1"/>
          </p:cNvSpPr>
          <p:nvPr>
            <p:ph type="sldNum" sz="quarter" idx="5"/>
          </p:nvPr>
        </p:nvSpPr>
        <p:spPr/>
        <p:txBody>
          <a:bodyPr/>
          <a:lstStyle/>
          <a:p>
            <a:fld id="{801D22A6-4250-436C-8800-1C185D21DAD4}" type="slidenum">
              <a:rPr lang="en-AU" smtClean="0"/>
              <a:pPr/>
              <a:t>10</a:t>
            </a:fld>
            <a:endParaRPr lang="en-AU"/>
          </a:p>
        </p:txBody>
      </p:sp>
    </p:spTree>
    <p:extLst>
      <p:ext uri="{BB962C8B-B14F-4D97-AF65-F5344CB8AC3E}">
        <p14:creationId xmlns:p14="http://schemas.microsoft.com/office/powerpoint/2010/main" val="263621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34C32-5D89-4BF4-AFFB-BD0E67FC82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4A17D15-6448-433C-8572-CA815E7FFE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56A5EF2-0577-44FB-8AEB-2803EC5533D3}"/>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5" name="Footer Placeholder 4">
            <a:extLst>
              <a:ext uri="{FF2B5EF4-FFF2-40B4-BE49-F238E27FC236}">
                <a16:creationId xmlns:a16="http://schemas.microsoft.com/office/drawing/2014/main" id="{6B2FB7FF-3D90-4C96-B16C-A95DB2E84E9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71801C6-59F0-45B6-9156-90294AF36EFC}"/>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107860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6D2D-A737-47E2-94CC-117BF6C2689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2DE582A-7096-4C9A-8AE8-9668814D63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B5A3376-FB9E-427D-B207-CDDB6E58936F}"/>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5" name="Footer Placeholder 4">
            <a:extLst>
              <a:ext uri="{FF2B5EF4-FFF2-40B4-BE49-F238E27FC236}">
                <a16:creationId xmlns:a16="http://schemas.microsoft.com/office/drawing/2014/main" id="{4B71913B-020D-4F07-A3D5-3261E75AE00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379603D-D223-4CA1-B0B4-5BC6994E80C7}"/>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91316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99068A-B67F-46D1-A88F-A1582CCC8D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3D9B081-2ABD-4CBE-85EE-6B92E181D6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969EA2-C901-46C1-96A7-E93146AF7FB4}"/>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5" name="Footer Placeholder 4">
            <a:extLst>
              <a:ext uri="{FF2B5EF4-FFF2-40B4-BE49-F238E27FC236}">
                <a16:creationId xmlns:a16="http://schemas.microsoft.com/office/drawing/2014/main" id="{57865089-0180-43B2-BF1F-3BBD4DD2912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D6002EF-01B9-40E2-930C-7D8CFD7125EB}"/>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60341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3BE88-AB78-4865-9CAF-628A619578B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9313D05-B4A6-4B9B-8725-E773035977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CF58C8A-2F2F-48BC-9736-000C946AC472}"/>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5" name="Footer Placeholder 4">
            <a:extLst>
              <a:ext uri="{FF2B5EF4-FFF2-40B4-BE49-F238E27FC236}">
                <a16:creationId xmlns:a16="http://schemas.microsoft.com/office/drawing/2014/main" id="{957F4994-326C-49BE-8AC1-CC20352FC67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0DCA6CF-1932-4E16-A72F-3F0FF0EA313D}"/>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402638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B5E0-B105-4315-BCC8-09629137A4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EC8E2DF-589C-4532-BF3D-7F13FF220F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C53D89-C92C-4496-BA3F-16B14D98AA64}"/>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5" name="Footer Placeholder 4">
            <a:extLst>
              <a:ext uri="{FF2B5EF4-FFF2-40B4-BE49-F238E27FC236}">
                <a16:creationId xmlns:a16="http://schemas.microsoft.com/office/drawing/2014/main" id="{DC982DAA-68C7-4202-9320-7970D35E91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8F3ABE3-35E7-4E34-B287-B095A1646CC5}"/>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3343888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0B59-855D-4D99-8C8D-2E2EF410C9F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AFC22D8-4A59-4ED3-B5A1-CEA8953447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FCB15E1-E28B-4433-8EAA-2BCD7AB731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76D0D97-C385-4368-B380-0EE2E60D7697}"/>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6" name="Footer Placeholder 5">
            <a:extLst>
              <a:ext uri="{FF2B5EF4-FFF2-40B4-BE49-F238E27FC236}">
                <a16:creationId xmlns:a16="http://schemas.microsoft.com/office/drawing/2014/main" id="{9CFACDC6-2006-4A28-8AEA-89BB50DE872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04A59CC-835E-4C0C-9047-2650505A58E0}"/>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395690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36CB3-17F7-4A08-984E-A271C474A2B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601FF73-299D-4B45-80A4-24E377801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903376-38EE-4732-832C-9D765EA888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814DD03-D81D-4815-AD08-00D09E0E05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EAD7EE-6D90-4DE1-859F-D1AAE18D0D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5F20786-B413-4A06-8605-8CF6E8703B3E}"/>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8" name="Footer Placeholder 7">
            <a:extLst>
              <a:ext uri="{FF2B5EF4-FFF2-40B4-BE49-F238E27FC236}">
                <a16:creationId xmlns:a16="http://schemas.microsoft.com/office/drawing/2014/main" id="{02DE5474-6A97-4E8F-A858-F506E61DB36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46E12E1-EA77-400B-9457-F94C56880971}"/>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1897662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E1F2B-3313-4A85-A37D-2507A2FF754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1F59B36-26C8-4AC7-83F2-0C379FED1C4F}"/>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4" name="Footer Placeholder 3">
            <a:extLst>
              <a:ext uri="{FF2B5EF4-FFF2-40B4-BE49-F238E27FC236}">
                <a16:creationId xmlns:a16="http://schemas.microsoft.com/office/drawing/2014/main" id="{B13D47BE-0F63-4540-9BC9-32FBF2518B4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FBEECA0-B64D-46F4-9905-392DE537AD64}"/>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627555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D30D5F-3B3A-45FA-85EC-D94C8599C0A3}"/>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3" name="Footer Placeholder 2">
            <a:extLst>
              <a:ext uri="{FF2B5EF4-FFF2-40B4-BE49-F238E27FC236}">
                <a16:creationId xmlns:a16="http://schemas.microsoft.com/office/drawing/2014/main" id="{FB115DC1-DFA1-4473-9976-9F1A2362A46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3845542-EBC2-4E59-98DD-753803571DD8}"/>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449872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90891-0BBF-40A6-93CE-9B8603748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64D1258-B09D-4B56-98B0-EF82C6CA67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9436767-F831-4374-895F-AB1F475E3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D7979A-8509-4D8A-B3A4-ED0E20DD0492}"/>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6" name="Footer Placeholder 5">
            <a:extLst>
              <a:ext uri="{FF2B5EF4-FFF2-40B4-BE49-F238E27FC236}">
                <a16:creationId xmlns:a16="http://schemas.microsoft.com/office/drawing/2014/main" id="{E8FDFAE0-A8AB-4528-86A9-E5C982F7BFB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10AA92C-6AED-463D-B519-537371704FEC}"/>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245766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6A18-7DFE-4EC6-AA11-8FD81F4B41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8ACBD0B-C96B-4EE6-8658-2DC0E5E898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E5CFAA9-3AE8-47E7-87F2-D61A30F9F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26BE3-16A1-4E52-B46D-FFAEEDA86977}"/>
              </a:ext>
            </a:extLst>
          </p:cNvPr>
          <p:cNvSpPr>
            <a:spLocks noGrp="1"/>
          </p:cNvSpPr>
          <p:nvPr>
            <p:ph type="dt" sz="half" idx="10"/>
          </p:nvPr>
        </p:nvSpPr>
        <p:spPr/>
        <p:txBody>
          <a:bodyPr/>
          <a:lstStyle/>
          <a:p>
            <a:fld id="{72AD56C0-F988-4B98-AD65-AE8E57BD2301}" type="datetimeFigureOut">
              <a:rPr lang="en-AU" smtClean="0"/>
              <a:pPr/>
              <a:t>19/05/2021</a:t>
            </a:fld>
            <a:endParaRPr lang="en-AU"/>
          </a:p>
        </p:txBody>
      </p:sp>
      <p:sp>
        <p:nvSpPr>
          <p:cNvPr id="6" name="Footer Placeholder 5">
            <a:extLst>
              <a:ext uri="{FF2B5EF4-FFF2-40B4-BE49-F238E27FC236}">
                <a16:creationId xmlns:a16="http://schemas.microsoft.com/office/drawing/2014/main" id="{F5C3E661-C2F6-4D36-AA69-EED270ED88D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740670A-E479-4BF2-9641-4465ACE3068B}"/>
              </a:ext>
            </a:extLst>
          </p:cNvPr>
          <p:cNvSpPr>
            <a:spLocks noGrp="1"/>
          </p:cNvSpPr>
          <p:nvPr>
            <p:ph type="sldNum" sz="quarter" idx="12"/>
          </p:nvPr>
        </p:nvSpPr>
        <p:spPr/>
        <p:txBody>
          <a:bodyPr/>
          <a:lstStyle/>
          <a:p>
            <a:fld id="{BB30D4A2-8AC6-4CFF-B28B-D03FD1A2FA46}" type="slidenum">
              <a:rPr lang="en-AU" smtClean="0"/>
              <a:pPr/>
              <a:t>‹#›</a:t>
            </a:fld>
            <a:endParaRPr lang="en-AU"/>
          </a:p>
        </p:txBody>
      </p:sp>
    </p:spTree>
    <p:extLst>
      <p:ext uri="{BB962C8B-B14F-4D97-AF65-F5344CB8AC3E}">
        <p14:creationId xmlns:p14="http://schemas.microsoft.com/office/powerpoint/2010/main" val="2895125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C1F28D-A1EB-46E0-AA4A-25DF3E76C1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BF099F6-BC17-4E2E-A641-726BF8A563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15B2E66-E72B-4403-8CAA-2020407347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D56C0-F988-4B98-AD65-AE8E57BD2301}" type="datetimeFigureOut">
              <a:rPr lang="en-AU" smtClean="0"/>
              <a:pPr/>
              <a:t>19/05/2021</a:t>
            </a:fld>
            <a:endParaRPr lang="en-AU"/>
          </a:p>
        </p:txBody>
      </p:sp>
      <p:sp>
        <p:nvSpPr>
          <p:cNvPr id="5" name="Footer Placeholder 4">
            <a:extLst>
              <a:ext uri="{FF2B5EF4-FFF2-40B4-BE49-F238E27FC236}">
                <a16:creationId xmlns:a16="http://schemas.microsoft.com/office/drawing/2014/main" id="{8F90F483-44EB-43B6-AB6E-1A8CE138C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55C2CC0-0A3F-4104-AB7B-C0F7DB35F6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0D4A2-8AC6-4CFF-B28B-D03FD1A2FA46}" type="slidenum">
              <a:rPr lang="en-AU" smtClean="0"/>
              <a:pPr/>
              <a:t>‹#›</a:t>
            </a:fld>
            <a:endParaRPr lang="en-AU"/>
          </a:p>
        </p:txBody>
      </p:sp>
    </p:spTree>
    <p:extLst>
      <p:ext uri="{BB962C8B-B14F-4D97-AF65-F5344CB8AC3E}">
        <p14:creationId xmlns:p14="http://schemas.microsoft.com/office/powerpoint/2010/main" val="2087941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customXml" Target="../ink/ink8.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customXml" Target="../ink/ink9.xml"/><Relationship Id="rId7"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62.jpeg"/><Relationship Id="rId5" Type="http://schemas.openxmlformats.org/officeDocument/2006/relationships/customXml" Target="../ink/ink10.xml"/><Relationship Id="rId10" Type="http://schemas.openxmlformats.org/officeDocument/2006/relationships/image" Target="../media/image61.jpeg"/><Relationship Id="rId4" Type="http://schemas.openxmlformats.org/officeDocument/2006/relationships/image" Target="../media/image66.png"/><Relationship Id="rId9"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73.jpe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customXml" Target="../ink/ink2.xml"/><Relationship Id="rId5" Type="http://schemas.openxmlformats.org/officeDocument/2006/relationships/image" Target="../media/image8.png"/><Relationship Id="rId4" Type="http://schemas.openxmlformats.org/officeDocument/2006/relationships/customXml" Target="../ink/ink1.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D52901-B263-47B8-BAD1-8753497CD925}"/>
              </a:ext>
            </a:extLst>
          </p:cNvPr>
          <p:cNvSpPr>
            <a:spLocks noGrp="1"/>
          </p:cNvSpPr>
          <p:nvPr>
            <p:ph type="ctrTitle"/>
          </p:nvPr>
        </p:nvSpPr>
        <p:spPr>
          <a:xfrm>
            <a:off x="640079" y="1393031"/>
            <a:ext cx="9545321" cy="3061670"/>
          </a:xfrm>
        </p:spPr>
        <p:txBody>
          <a:bodyPr>
            <a:normAutofit/>
          </a:bodyPr>
          <a:lstStyle/>
          <a:p>
            <a:pPr algn="l"/>
            <a:r>
              <a:rPr lang="en-AU" sz="4800" dirty="0" err="1">
                <a:latin typeface="Arial" panose="020B0604020202020204" pitchFamily="34" charset="0"/>
                <a:cs typeface="Arial" panose="020B0604020202020204" pitchFamily="34" charset="0"/>
              </a:rPr>
              <a:t>Scotchmans</a:t>
            </a:r>
            <a:r>
              <a:rPr lang="en-AU" sz="4800" dirty="0">
                <a:latin typeface="Arial" panose="020B0604020202020204" pitchFamily="34" charset="0"/>
                <a:cs typeface="Arial" panose="020B0604020202020204" pitchFamily="34" charset="0"/>
              </a:rPr>
              <a:t> Creek </a:t>
            </a:r>
            <a:br>
              <a:rPr lang="en-AU" sz="4800" dirty="0">
                <a:latin typeface="Arial Black" panose="020B0A04020102020204" pitchFamily="34" charset="0"/>
                <a:cs typeface="Calibri" panose="020F0502020204030204" pitchFamily="34" charset="0"/>
              </a:rPr>
            </a:br>
            <a:r>
              <a:rPr lang="en-AU" sz="4800" dirty="0">
                <a:latin typeface="Arial Black" panose="020B0A04020102020204" pitchFamily="34" charset="0"/>
                <a:cs typeface="Calibri" panose="020F0502020204030204" pitchFamily="34" charset="0"/>
              </a:rPr>
              <a:t>State of the River Report </a:t>
            </a:r>
            <a:br>
              <a:rPr lang="en-AU" sz="5100" b="1" dirty="0"/>
            </a:br>
            <a:endParaRPr lang="en-AU" sz="5100" b="1" dirty="0"/>
          </a:p>
        </p:txBody>
      </p:sp>
      <p:sp>
        <p:nvSpPr>
          <p:cNvPr id="3" name="Subtitle 2">
            <a:extLst>
              <a:ext uri="{FF2B5EF4-FFF2-40B4-BE49-F238E27FC236}">
                <a16:creationId xmlns:a16="http://schemas.microsoft.com/office/drawing/2014/main" id="{81B65DA6-16DE-44D1-8919-1CF0544EDAC0}"/>
              </a:ext>
            </a:extLst>
          </p:cNvPr>
          <p:cNvSpPr>
            <a:spLocks noGrp="1"/>
          </p:cNvSpPr>
          <p:nvPr>
            <p:ph type="subTitle" idx="1"/>
          </p:nvPr>
        </p:nvSpPr>
        <p:spPr>
          <a:xfrm>
            <a:off x="390049" y="5431807"/>
            <a:ext cx="7103745" cy="831850"/>
          </a:xfrm>
        </p:spPr>
        <p:txBody>
          <a:bodyPr>
            <a:normAutofit lnSpcReduction="10000"/>
          </a:bodyPr>
          <a:lstStyle/>
          <a:p>
            <a:pPr algn="l"/>
            <a:r>
              <a:rPr lang="en-AU" dirty="0"/>
              <a:t>Rex Dusting</a:t>
            </a:r>
          </a:p>
          <a:p>
            <a:pPr algn="l"/>
            <a:r>
              <a:rPr lang="en-AU" dirty="0"/>
              <a:t>Presentation to FSCVR Members Meeting 19 May 2021</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Documents\FSCVR\logo.jpg">
            <a:extLst>
              <a:ext uri="{FF2B5EF4-FFF2-40B4-BE49-F238E27FC236}">
                <a16:creationId xmlns:a16="http://schemas.microsoft.com/office/drawing/2014/main" id="{CFC9D066-991E-41F5-92EA-0D3C83596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237133" y="320040"/>
            <a:ext cx="2667498" cy="2667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a:extLst>
              <a:ext uri="{FF2B5EF4-FFF2-40B4-BE49-F238E27FC236}">
                <a16:creationId xmlns:a16="http://schemas.microsoft.com/office/drawing/2014/main" id="{5EF82C93-FA12-44C7-B29D-11FE612B67B8}"/>
              </a:ext>
            </a:extLst>
          </p:cNvPr>
          <p:cNvSpPr txBox="1">
            <a:spLocks noChangeArrowheads="1"/>
          </p:cNvSpPr>
          <p:nvPr/>
        </p:nvSpPr>
        <p:spPr bwMode="auto">
          <a:xfrm>
            <a:off x="462760" y="435229"/>
            <a:ext cx="59070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Lucida Handwriting" panose="03010101010101010101" pitchFamily="66" charset="0"/>
              </a:rPr>
              <a:t>FRIENDS OF SCOTCHMANS CREEK</a:t>
            </a:r>
          </a:p>
          <a:p>
            <a:pPr algn="ctr" eaLnBrk="1" hangingPunct="1">
              <a:spcBef>
                <a:spcPct val="0"/>
              </a:spcBef>
              <a:buFontTx/>
              <a:buNone/>
            </a:pPr>
            <a:r>
              <a:rPr lang="en-US" altLang="en-US" sz="2400" b="1" dirty="0">
                <a:latin typeface="Lucida Handwriting" panose="03010101010101010101" pitchFamily="66" charset="0"/>
              </a:rPr>
              <a:t>AND VALLEY RESERVE INC.</a:t>
            </a:r>
          </a:p>
        </p:txBody>
      </p:sp>
    </p:spTree>
    <p:extLst>
      <p:ext uri="{BB962C8B-B14F-4D97-AF65-F5344CB8AC3E}">
        <p14:creationId xmlns:p14="http://schemas.microsoft.com/office/powerpoint/2010/main" val="953044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57BF-3F6D-4FDE-89D7-AB5395A96550}"/>
              </a:ext>
            </a:extLst>
          </p:cNvPr>
          <p:cNvSpPr>
            <a:spLocks noGrp="1"/>
          </p:cNvSpPr>
          <p:nvPr>
            <p:ph type="title"/>
          </p:nvPr>
        </p:nvSpPr>
        <p:spPr>
          <a:xfrm>
            <a:off x="838200" y="243923"/>
            <a:ext cx="10515600" cy="1048039"/>
          </a:xfrm>
        </p:spPr>
        <p:txBody>
          <a:bodyPr/>
          <a:lstStyle/>
          <a:p>
            <a:r>
              <a:rPr lang="en-AU" dirty="0"/>
              <a:t>Reach 1:  Waverley Road to Blackburn Road</a:t>
            </a:r>
          </a:p>
        </p:txBody>
      </p:sp>
      <p:sp>
        <p:nvSpPr>
          <p:cNvPr id="3" name="Text Placeholder 2">
            <a:extLst>
              <a:ext uri="{FF2B5EF4-FFF2-40B4-BE49-F238E27FC236}">
                <a16:creationId xmlns:a16="http://schemas.microsoft.com/office/drawing/2014/main" id="{77D681D6-0326-4FCC-81CA-A56FB72B0666}"/>
              </a:ext>
            </a:extLst>
          </p:cNvPr>
          <p:cNvSpPr>
            <a:spLocks noGrp="1"/>
          </p:cNvSpPr>
          <p:nvPr>
            <p:ph type="body" idx="1"/>
          </p:nvPr>
        </p:nvSpPr>
        <p:spPr>
          <a:xfrm>
            <a:off x="3852244" y="1161664"/>
            <a:ext cx="1366506" cy="492775"/>
          </a:xfrm>
        </p:spPr>
        <p:txBody>
          <a:bodyPr>
            <a:normAutofit/>
          </a:bodyPr>
          <a:lstStyle/>
          <a:p>
            <a:r>
              <a:rPr lang="en-AU" dirty="0"/>
              <a:t>Turbidity</a:t>
            </a:r>
          </a:p>
        </p:txBody>
      </p:sp>
      <p:sp>
        <p:nvSpPr>
          <p:cNvPr id="5" name="Text Placeholder 4">
            <a:extLst>
              <a:ext uri="{FF2B5EF4-FFF2-40B4-BE49-F238E27FC236}">
                <a16:creationId xmlns:a16="http://schemas.microsoft.com/office/drawing/2014/main" id="{8DE1F462-DB22-4BD5-B590-1E212284E608}"/>
              </a:ext>
            </a:extLst>
          </p:cNvPr>
          <p:cNvSpPr>
            <a:spLocks noGrp="1"/>
          </p:cNvSpPr>
          <p:nvPr>
            <p:ph type="body" sz="quarter" idx="3"/>
          </p:nvPr>
        </p:nvSpPr>
        <p:spPr>
          <a:xfrm>
            <a:off x="181857" y="5804119"/>
            <a:ext cx="3318499" cy="966135"/>
          </a:xfrm>
        </p:spPr>
        <p:txBody>
          <a:bodyPr>
            <a:normAutofit/>
          </a:bodyPr>
          <a:lstStyle/>
          <a:p>
            <a:r>
              <a:rPr lang="en-AU" dirty="0"/>
              <a:t>Steep sided valley driven by erosion</a:t>
            </a:r>
          </a:p>
        </p:txBody>
      </p:sp>
      <p:pic>
        <p:nvPicPr>
          <p:cNvPr id="8" name="Content Placeholder 7">
            <a:extLst>
              <a:ext uri="{FF2B5EF4-FFF2-40B4-BE49-F238E27FC236}">
                <a16:creationId xmlns:a16="http://schemas.microsoft.com/office/drawing/2014/main" id="{388853E8-38E8-4CE2-887A-856D9666BFF3}"/>
              </a:ext>
            </a:extLst>
          </p:cNvPr>
          <p:cNvPicPr>
            <a:picLocks noGrp="1"/>
          </p:cNvPicPr>
          <p:nvPr>
            <p:ph sz="half" idx="2"/>
          </p:nvPr>
        </p:nvPicPr>
        <p:blipFill>
          <a:blip r:embed="rId3" cstate="print"/>
          <a:stretch>
            <a:fillRect/>
          </a:stretch>
        </p:blipFill>
        <p:spPr>
          <a:xfrm>
            <a:off x="4575399" y="2572180"/>
            <a:ext cx="4688362" cy="3245645"/>
          </a:xfrm>
          <a:prstGeom prst="rect">
            <a:avLst/>
          </a:prstGeom>
        </p:spPr>
      </p:pic>
      <p:pic>
        <p:nvPicPr>
          <p:cNvPr id="12" name="Picture 11">
            <a:extLst>
              <a:ext uri="{FF2B5EF4-FFF2-40B4-BE49-F238E27FC236}">
                <a16:creationId xmlns:a16="http://schemas.microsoft.com/office/drawing/2014/main" id="{31333518-3200-47CB-BD98-C3E913688777}"/>
              </a:ext>
            </a:extLst>
          </p:cNvPr>
          <p:cNvPicPr/>
          <p:nvPr/>
        </p:nvPicPr>
        <p:blipFill>
          <a:blip r:embed="rId4" cstate="print"/>
          <a:stretch>
            <a:fillRect/>
          </a:stretch>
        </p:blipFill>
        <p:spPr>
          <a:xfrm rot="5400000">
            <a:off x="-382779" y="2025496"/>
            <a:ext cx="4785566" cy="3318499"/>
          </a:xfrm>
          <a:prstGeom prst="rect">
            <a:avLst/>
          </a:prstGeom>
        </p:spPr>
      </p:pic>
      <p:pic>
        <p:nvPicPr>
          <p:cNvPr id="9" name="Picture 8">
            <a:extLst>
              <a:ext uri="{FF2B5EF4-FFF2-40B4-BE49-F238E27FC236}">
                <a16:creationId xmlns:a16="http://schemas.microsoft.com/office/drawing/2014/main" id="{F65C15E4-8C34-430A-B450-BA805C098D4B}"/>
              </a:ext>
            </a:extLst>
          </p:cNvPr>
          <p:cNvPicPr/>
          <p:nvPr/>
        </p:nvPicPr>
        <p:blipFill>
          <a:blip r:embed="rId5" cstate="print"/>
          <a:stretch>
            <a:fillRect/>
          </a:stretch>
        </p:blipFill>
        <p:spPr>
          <a:xfrm rot="5400000">
            <a:off x="7997920" y="2436808"/>
            <a:ext cx="4199255" cy="3149600"/>
          </a:xfrm>
          <a:prstGeom prst="rect">
            <a:avLst/>
          </a:prstGeom>
        </p:spPr>
      </p:pic>
      <p:pic>
        <p:nvPicPr>
          <p:cNvPr id="10" name="Picture 9">
            <a:extLst>
              <a:ext uri="{FF2B5EF4-FFF2-40B4-BE49-F238E27FC236}">
                <a16:creationId xmlns:a16="http://schemas.microsoft.com/office/drawing/2014/main" id="{1B83DB3B-D393-4ABA-A9BC-7F3813D40B1C}"/>
              </a:ext>
            </a:extLst>
          </p:cNvPr>
          <p:cNvPicPr/>
          <p:nvPr/>
        </p:nvPicPr>
        <p:blipFill>
          <a:blip r:embed="rId6" cstate="print"/>
          <a:stretch>
            <a:fillRect/>
          </a:stretch>
        </p:blipFill>
        <p:spPr>
          <a:xfrm rot="5400000">
            <a:off x="2242853" y="2326151"/>
            <a:ext cx="3730882" cy="2586891"/>
          </a:xfrm>
          <a:prstGeom prst="rect">
            <a:avLst/>
          </a:prstGeom>
        </p:spPr>
      </p:pic>
      <p:sp>
        <p:nvSpPr>
          <p:cNvPr id="14" name="Text Placeholder 2">
            <a:extLst>
              <a:ext uri="{FF2B5EF4-FFF2-40B4-BE49-F238E27FC236}">
                <a16:creationId xmlns:a16="http://schemas.microsoft.com/office/drawing/2014/main" id="{4735B1FB-E976-483A-ABDF-8DBC20994646}"/>
              </a:ext>
            </a:extLst>
          </p:cNvPr>
          <p:cNvSpPr txBox="1">
            <a:spLocks/>
          </p:cNvSpPr>
          <p:nvPr/>
        </p:nvSpPr>
        <p:spPr>
          <a:xfrm>
            <a:off x="5818909" y="1654438"/>
            <a:ext cx="2413885" cy="62433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dirty="0"/>
              <a:t>Instream weeds</a:t>
            </a:r>
          </a:p>
        </p:txBody>
      </p:sp>
      <p:sp>
        <p:nvSpPr>
          <p:cNvPr id="15" name="Text Placeholder 2">
            <a:extLst>
              <a:ext uri="{FF2B5EF4-FFF2-40B4-BE49-F238E27FC236}">
                <a16:creationId xmlns:a16="http://schemas.microsoft.com/office/drawing/2014/main" id="{3A72C249-CAD9-4E05-BDC2-47C719981756}"/>
              </a:ext>
            </a:extLst>
          </p:cNvPr>
          <p:cNvSpPr txBox="1">
            <a:spLocks/>
          </p:cNvSpPr>
          <p:nvPr/>
        </p:nvSpPr>
        <p:spPr>
          <a:xfrm>
            <a:off x="9660571" y="6077529"/>
            <a:ext cx="1366506" cy="49277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dirty="0"/>
              <a:t>Litter</a:t>
            </a:r>
          </a:p>
        </p:txBody>
      </p:sp>
    </p:spTree>
    <p:extLst>
      <p:ext uri="{BB962C8B-B14F-4D97-AF65-F5344CB8AC3E}">
        <p14:creationId xmlns:p14="http://schemas.microsoft.com/office/powerpoint/2010/main" val="176179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55ABB6-92DA-45B7-BC72-D4EF773A9C6C}"/>
              </a:ext>
            </a:extLst>
          </p:cNvPr>
          <p:cNvSpPr>
            <a:spLocks noGrp="1"/>
          </p:cNvSpPr>
          <p:nvPr>
            <p:ph type="body" sz="quarter" idx="3"/>
          </p:nvPr>
        </p:nvSpPr>
        <p:spPr>
          <a:xfrm>
            <a:off x="5892391" y="5697755"/>
            <a:ext cx="5183188" cy="470765"/>
          </a:xfrm>
        </p:spPr>
        <p:txBody>
          <a:bodyPr/>
          <a:lstStyle/>
          <a:p>
            <a:r>
              <a:rPr lang="en-AU" dirty="0"/>
              <a:t>Vicinity of Crosby </a:t>
            </a:r>
            <a:r>
              <a:rPr lang="en-AU" dirty="0" err="1"/>
              <a:t>Dve</a:t>
            </a:r>
            <a:r>
              <a:rPr lang="en-AU" dirty="0"/>
              <a:t> 2020</a:t>
            </a:r>
          </a:p>
        </p:txBody>
      </p:sp>
      <p:sp>
        <p:nvSpPr>
          <p:cNvPr id="8" name="Text Placeholder 7">
            <a:extLst>
              <a:ext uri="{FF2B5EF4-FFF2-40B4-BE49-F238E27FC236}">
                <a16:creationId xmlns:a16="http://schemas.microsoft.com/office/drawing/2014/main" id="{51DCA912-8FC8-4885-92C9-9578466D7F9D}"/>
              </a:ext>
            </a:extLst>
          </p:cNvPr>
          <p:cNvSpPr>
            <a:spLocks noGrp="1"/>
          </p:cNvSpPr>
          <p:nvPr>
            <p:ph type="body" idx="1"/>
          </p:nvPr>
        </p:nvSpPr>
        <p:spPr>
          <a:xfrm>
            <a:off x="232762" y="434413"/>
            <a:ext cx="5157787" cy="440892"/>
          </a:xfrm>
        </p:spPr>
        <p:txBody>
          <a:bodyPr/>
          <a:lstStyle/>
          <a:p>
            <a:pPr algn="ctr"/>
            <a:r>
              <a:rPr lang="en-AU" dirty="0"/>
              <a:t>Upstream Crosby </a:t>
            </a:r>
            <a:r>
              <a:rPr lang="en-AU" dirty="0" err="1"/>
              <a:t>Dve</a:t>
            </a:r>
            <a:r>
              <a:rPr lang="en-AU" dirty="0"/>
              <a:t> 1986</a:t>
            </a:r>
          </a:p>
        </p:txBody>
      </p:sp>
      <p:pic>
        <p:nvPicPr>
          <p:cNvPr id="16" name="Picture 15" descr="A picture containing tree, outdoor, grass, plant&#10;&#10;Description automatically generated">
            <a:extLst>
              <a:ext uri="{FF2B5EF4-FFF2-40B4-BE49-F238E27FC236}">
                <a16:creationId xmlns:a16="http://schemas.microsoft.com/office/drawing/2014/main" id="{BB460B54-BAE5-4AD2-B17C-4AD945C06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421" y="1156710"/>
            <a:ext cx="3390467" cy="5085701"/>
          </a:xfrm>
          <a:prstGeom prst="rect">
            <a:avLst/>
          </a:prstGeom>
        </p:spPr>
      </p:pic>
      <p:pic>
        <p:nvPicPr>
          <p:cNvPr id="17" name="Picture 16" descr="A stream in a forest&#10;&#10;Description automatically generated with low confidence">
            <a:extLst>
              <a:ext uri="{FF2B5EF4-FFF2-40B4-BE49-F238E27FC236}">
                <a16:creationId xmlns:a16="http://schemas.microsoft.com/office/drawing/2014/main" id="{4AB8EC97-9F4C-4BAD-9D9D-CAC8C287F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2730" y="615589"/>
            <a:ext cx="6432838" cy="4824629"/>
          </a:xfrm>
          <a:prstGeom prst="rect">
            <a:avLst/>
          </a:prstGeom>
        </p:spPr>
      </p:pic>
    </p:spTree>
    <p:extLst>
      <p:ext uri="{BB962C8B-B14F-4D97-AF65-F5344CB8AC3E}">
        <p14:creationId xmlns:p14="http://schemas.microsoft.com/office/powerpoint/2010/main" val="212358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E6FD6-4747-4D2D-895A-41B0841F815D}"/>
              </a:ext>
            </a:extLst>
          </p:cNvPr>
          <p:cNvSpPr>
            <a:spLocks noGrp="1"/>
          </p:cNvSpPr>
          <p:nvPr>
            <p:ph type="title"/>
          </p:nvPr>
        </p:nvSpPr>
        <p:spPr/>
        <p:txBody>
          <a:bodyPr/>
          <a:lstStyle/>
          <a:p>
            <a:r>
              <a:rPr lang="en-AU" dirty="0"/>
              <a:t>Remedial Efforts Upstream of Blackburn Road</a:t>
            </a:r>
          </a:p>
        </p:txBody>
      </p:sp>
      <p:pic>
        <p:nvPicPr>
          <p:cNvPr id="7" name="Picture 6" descr="A picture containing tree, outdoor, ground, nature&#10;&#10;Description automatically generated">
            <a:extLst>
              <a:ext uri="{FF2B5EF4-FFF2-40B4-BE49-F238E27FC236}">
                <a16:creationId xmlns:a16="http://schemas.microsoft.com/office/drawing/2014/main" id="{0185A5BD-5314-4D41-BCA9-86F70EF021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70" y="1514763"/>
            <a:ext cx="5369406" cy="4027055"/>
          </a:xfrm>
          <a:prstGeom prst="rect">
            <a:avLst/>
          </a:prstGeom>
        </p:spPr>
      </p:pic>
      <p:pic>
        <p:nvPicPr>
          <p:cNvPr id="11" name="Picture 10" descr="A picture containing tree, grass, outdoor, nature&#10;&#10;Description automatically generated">
            <a:extLst>
              <a:ext uri="{FF2B5EF4-FFF2-40B4-BE49-F238E27FC236}">
                <a16:creationId xmlns:a16="http://schemas.microsoft.com/office/drawing/2014/main" id="{834FBBEF-2983-455A-95A4-33400A312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1954" y="1671066"/>
            <a:ext cx="5308092" cy="3515868"/>
          </a:xfrm>
          <a:prstGeom prst="rect">
            <a:avLst/>
          </a:prstGeom>
        </p:spPr>
      </p:pic>
      <p:pic>
        <p:nvPicPr>
          <p:cNvPr id="15" name="Content Placeholder 14" descr="A group of people in the woods&#10;&#10;Description automatically generated with medium confidence">
            <a:extLst>
              <a:ext uri="{FF2B5EF4-FFF2-40B4-BE49-F238E27FC236}">
                <a16:creationId xmlns:a16="http://schemas.microsoft.com/office/drawing/2014/main" id="{B1972CF4-800F-4240-B862-945070C87362}"/>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307402" y="2505075"/>
            <a:ext cx="4912784" cy="3684588"/>
          </a:xfrm>
        </p:spPr>
      </p:pic>
    </p:spTree>
    <p:extLst>
      <p:ext uri="{BB962C8B-B14F-4D97-AF65-F5344CB8AC3E}">
        <p14:creationId xmlns:p14="http://schemas.microsoft.com/office/powerpoint/2010/main" val="397575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8853-E58A-4376-AB11-53D9D5F46857}"/>
              </a:ext>
            </a:extLst>
          </p:cNvPr>
          <p:cNvSpPr>
            <a:spLocks noGrp="1"/>
          </p:cNvSpPr>
          <p:nvPr>
            <p:ph type="title"/>
          </p:nvPr>
        </p:nvSpPr>
        <p:spPr/>
        <p:txBody>
          <a:bodyPr/>
          <a:lstStyle/>
          <a:p>
            <a:r>
              <a:rPr lang="en-AU" dirty="0" err="1"/>
              <a:t>Fiander</a:t>
            </a:r>
            <a:r>
              <a:rPr lang="en-AU" dirty="0"/>
              <a:t> Arm &amp; Junction With GW Drain 1985</a:t>
            </a:r>
          </a:p>
        </p:txBody>
      </p:sp>
      <p:pic>
        <p:nvPicPr>
          <p:cNvPr id="4" name="Picture 3" descr="A picture containing tree, grass, outdoor, field&#10;&#10;Description automatically generated">
            <a:extLst>
              <a:ext uri="{FF2B5EF4-FFF2-40B4-BE49-F238E27FC236}">
                <a16:creationId xmlns:a16="http://schemas.microsoft.com/office/drawing/2014/main" id="{C8A7E365-7574-4CCB-968C-9B6AAC427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3448" y="1690688"/>
            <a:ext cx="6269959" cy="4182014"/>
          </a:xfrm>
          <a:prstGeom prst="rect">
            <a:avLst/>
          </a:prstGeom>
        </p:spPr>
      </p:pic>
    </p:spTree>
    <p:extLst>
      <p:ext uri="{BB962C8B-B14F-4D97-AF65-F5344CB8AC3E}">
        <p14:creationId xmlns:p14="http://schemas.microsoft.com/office/powerpoint/2010/main" val="3208199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01BB-AF80-468A-8229-AB614983359A}"/>
              </a:ext>
            </a:extLst>
          </p:cNvPr>
          <p:cNvSpPr>
            <a:spLocks noGrp="1"/>
          </p:cNvSpPr>
          <p:nvPr>
            <p:ph type="title"/>
          </p:nvPr>
        </p:nvSpPr>
        <p:spPr/>
        <p:txBody>
          <a:bodyPr/>
          <a:lstStyle/>
          <a:p>
            <a:r>
              <a:rPr lang="en-AU" dirty="0" err="1"/>
              <a:t>Fiander</a:t>
            </a:r>
            <a:r>
              <a:rPr lang="en-AU" dirty="0"/>
              <a:t> Arm &amp; Junction With GW Drain </a:t>
            </a:r>
          </a:p>
        </p:txBody>
      </p:sp>
      <p:pic>
        <p:nvPicPr>
          <p:cNvPr id="6" name="Picture 5" descr="A picture containing tree, ground, outdoor, sky&#10;&#10;Description automatically generated">
            <a:extLst>
              <a:ext uri="{FF2B5EF4-FFF2-40B4-BE49-F238E27FC236}">
                <a16:creationId xmlns:a16="http://schemas.microsoft.com/office/drawing/2014/main" id="{A20DB880-1F9C-4F05-B763-E5447A603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977" y="1487054"/>
            <a:ext cx="3525982" cy="4701309"/>
          </a:xfrm>
          <a:prstGeom prst="rect">
            <a:avLst/>
          </a:prstGeom>
        </p:spPr>
      </p:pic>
      <p:pic>
        <p:nvPicPr>
          <p:cNvPr id="8" name="Picture 7" descr="A picture containing grass, outdoor, tree, path&#10;&#10;Description automatically generated">
            <a:extLst>
              <a:ext uri="{FF2B5EF4-FFF2-40B4-BE49-F238E27FC236}">
                <a16:creationId xmlns:a16="http://schemas.microsoft.com/office/drawing/2014/main" id="{501B0097-033D-4282-9DDB-A84E885CE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912" y="1820026"/>
            <a:ext cx="5201920" cy="3901440"/>
          </a:xfrm>
          <a:prstGeom prst="rect">
            <a:avLst/>
          </a:prstGeom>
        </p:spPr>
      </p:pic>
      <p:pic>
        <p:nvPicPr>
          <p:cNvPr id="10" name="Picture 9" descr="A picture containing text, outdoor, grass, tree&#10;&#10;Description automatically generated">
            <a:extLst>
              <a:ext uri="{FF2B5EF4-FFF2-40B4-BE49-F238E27FC236}">
                <a16:creationId xmlns:a16="http://schemas.microsoft.com/office/drawing/2014/main" id="{92E48CDF-24B7-4E4E-B4D8-0C49C05960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112" y="2999867"/>
            <a:ext cx="5353812" cy="3493008"/>
          </a:xfrm>
          <a:prstGeom prst="rect">
            <a:avLst/>
          </a:prstGeom>
        </p:spPr>
      </p:pic>
    </p:spTree>
    <p:extLst>
      <p:ext uri="{BB962C8B-B14F-4D97-AF65-F5344CB8AC3E}">
        <p14:creationId xmlns:p14="http://schemas.microsoft.com/office/powerpoint/2010/main" val="241441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442DA3-D7D6-44C1-85DC-CE10CE33F182}"/>
              </a:ext>
            </a:extLst>
          </p:cNvPr>
          <p:cNvSpPr>
            <a:spLocks noGrp="1"/>
          </p:cNvSpPr>
          <p:nvPr>
            <p:ph type="body" idx="1"/>
          </p:nvPr>
        </p:nvSpPr>
        <p:spPr>
          <a:xfrm>
            <a:off x="6703867" y="467880"/>
            <a:ext cx="5406665" cy="1485395"/>
          </a:xfrm>
        </p:spPr>
        <p:txBody>
          <a:bodyPr>
            <a:noAutofit/>
          </a:bodyPr>
          <a:lstStyle/>
          <a:p>
            <a:pPr algn="ctr"/>
            <a:r>
              <a:rPr lang="en-AU" sz="3200" dirty="0">
                <a:latin typeface="+mj-lt"/>
              </a:rPr>
              <a:t>Corridor Now Has a Diverse Range of Vegetation Supporting Wildlife</a:t>
            </a:r>
          </a:p>
        </p:txBody>
      </p:sp>
      <p:sp>
        <p:nvSpPr>
          <p:cNvPr id="6" name="Content Placeholder 5">
            <a:extLst>
              <a:ext uri="{FF2B5EF4-FFF2-40B4-BE49-F238E27FC236}">
                <a16:creationId xmlns:a16="http://schemas.microsoft.com/office/drawing/2014/main" id="{FC170EE8-0D69-47EA-8159-D6578644038D}"/>
              </a:ext>
            </a:extLst>
          </p:cNvPr>
          <p:cNvSpPr>
            <a:spLocks noGrp="1"/>
          </p:cNvSpPr>
          <p:nvPr>
            <p:ph sz="quarter" idx="4"/>
          </p:nvPr>
        </p:nvSpPr>
        <p:spPr/>
        <p:txBody>
          <a:bodyPr/>
          <a:lstStyle/>
          <a:p>
            <a:pPr marL="0" indent="0">
              <a:buNone/>
            </a:pPr>
            <a:endParaRPr lang="en-AU" dirty="0"/>
          </a:p>
        </p:txBody>
      </p:sp>
      <p:pic>
        <p:nvPicPr>
          <p:cNvPr id="7" name="Picture 4" descr="Sugar Glider Fun Facts">
            <a:extLst>
              <a:ext uri="{FF2B5EF4-FFF2-40B4-BE49-F238E27FC236}">
                <a16:creationId xmlns:a16="http://schemas.microsoft.com/office/drawing/2014/main" id="{89FA4A80-E38F-4685-A414-B8D8F2A7BE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0937" y="2340842"/>
            <a:ext cx="5191125" cy="376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D0B8319-E486-494F-B706-18BCB72C2D97}"/>
              </a:ext>
            </a:extLst>
          </p:cNvPr>
          <p:cNvPicPr/>
          <p:nvPr/>
        </p:nvPicPr>
        <p:blipFill>
          <a:blip r:embed="rId4" cstate="print"/>
          <a:stretch>
            <a:fillRect/>
          </a:stretch>
        </p:blipFill>
        <p:spPr>
          <a:xfrm rot="5400000">
            <a:off x="-30568" y="2112269"/>
            <a:ext cx="5049290" cy="3712499"/>
          </a:xfrm>
          <a:prstGeom prst="rect">
            <a:avLst/>
          </a:prstGeom>
        </p:spPr>
      </p:pic>
      <p:pic>
        <p:nvPicPr>
          <p:cNvPr id="9" name="Picture 8">
            <a:extLst>
              <a:ext uri="{FF2B5EF4-FFF2-40B4-BE49-F238E27FC236}">
                <a16:creationId xmlns:a16="http://schemas.microsoft.com/office/drawing/2014/main" id="{477470A7-E1E2-42A6-9ACE-C9EA4C8283EE}"/>
              </a:ext>
            </a:extLst>
          </p:cNvPr>
          <p:cNvPicPr/>
          <p:nvPr/>
        </p:nvPicPr>
        <p:blipFill>
          <a:blip r:embed="rId5" cstate="print"/>
          <a:stretch>
            <a:fillRect/>
          </a:stretch>
        </p:blipFill>
        <p:spPr>
          <a:xfrm rot="5400000">
            <a:off x="2873952" y="1888116"/>
            <a:ext cx="4475018" cy="3184812"/>
          </a:xfrm>
          <a:prstGeom prst="rect">
            <a:avLst/>
          </a:prstGeom>
        </p:spPr>
      </p:pic>
    </p:spTree>
    <p:extLst>
      <p:ext uri="{BB962C8B-B14F-4D97-AF65-F5344CB8AC3E}">
        <p14:creationId xmlns:p14="http://schemas.microsoft.com/office/powerpoint/2010/main" val="374597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EEC0-D088-4C09-92D8-90D6212CFCAB}"/>
              </a:ext>
            </a:extLst>
          </p:cNvPr>
          <p:cNvSpPr>
            <a:spLocks noGrp="1"/>
          </p:cNvSpPr>
          <p:nvPr>
            <p:ph type="title"/>
          </p:nvPr>
        </p:nvSpPr>
        <p:spPr>
          <a:xfrm>
            <a:off x="640080" y="5576887"/>
            <a:ext cx="10911840" cy="640081"/>
          </a:xfrm>
        </p:spPr>
        <p:txBody>
          <a:bodyPr>
            <a:normAutofit/>
          </a:bodyPr>
          <a:lstStyle/>
          <a:p>
            <a:pPr algn="ctr"/>
            <a:r>
              <a:rPr lang="en-AU" sz="3200" dirty="0"/>
              <a:t>Reach 2 Wetland Retarding Basin Downstream of Blackburn Road</a:t>
            </a:r>
          </a:p>
        </p:txBody>
      </p:sp>
      <p:pic>
        <p:nvPicPr>
          <p:cNvPr id="3" name="Picture 1">
            <a:extLst>
              <a:ext uri="{FF2B5EF4-FFF2-40B4-BE49-F238E27FC236}">
                <a16:creationId xmlns:a16="http://schemas.microsoft.com/office/drawing/2014/main" id="{CCD93422-6D55-43C8-B882-879EC590F3A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159" r="1" b="3040"/>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85D0E62-9D75-4B23-BFF2-4A9EAD73B228}"/>
                  </a:ext>
                </a:extLst>
              </p14:cNvPr>
              <p14:cNvContentPartPr/>
              <p14:nvPr/>
            </p14:nvContentPartPr>
            <p14:xfrm>
              <a:off x="7209080" y="1955267"/>
              <a:ext cx="1359360" cy="103320"/>
            </p14:xfrm>
          </p:contentPart>
        </mc:Choice>
        <mc:Fallback xmlns="">
          <p:pic>
            <p:nvPicPr>
              <p:cNvPr id="4" name="Ink 3">
                <a:extLst>
                  <a:ext uri="{FF2B5EF4-FFF2-40B4-BE49-F238E27FC236}">
                    <a16:creationId xmlns:a16="http://schemas.microsoft.com/office/drawing/2014/main" xmlns="" xmlns:p14="http://schemas.microsoft.com/office/powerpoint/2010/main" id="{C85D0E62-9D75-4B23-BFF2-4A9EAD73B228}"/>
                  </a:ext>
                </a:extLst>
              </p:cNvPr>
              <p:cNvPicPr/>
              <p:nvPr/>
            </p:nvPicPr>
            <p:blipFill>
              <a:blip r:embed="rId4" cstate="print"/>
              <a:stretch>
                <a:fillRect/>
              </a:stretch>
            </p:blipFill>
            <p:spPr>
              <a:xfrm>
                <a:off x="7173080" y="1919627"/>
                <a:ext cx="1431000" cy="174960"/>
              </a:xfrm>
              <a:prstGeom prst="rect">
                <a:avLst/>
              </a:prstGeom>
            </p:spPr>
          </p:pic>
        </mc:Fallback>
      </mc:AlternateContent>
      <p:sp>
        <p:nvSpPr>
          <p:cNvPr id="6" name="TextBox 5">
            <a:extLst>
              <a:ext uri="{FF2B5EF4-FFF2-40B4-BE49-F238E27FC236}">
                <a16:creationId xmlns:a16="http://schemas.microsoft.com/office/drawing/2014/main" id="{EB483D8F-0820-4AC6-BE57-64E62B49521D}"/>
              </a:ext>
            </a:extLst>
          </p:cNvPr>
          <p:cNvSpPr txBox="1"/>
          <p:nvPr/>
        </p:nvSpPr>
        <p:spPr>
          <a:xfrm rot="412917">
            <a:off x="9128344" y="2944615"/>
            <a:ext cx="1579301" cy="369332"/>
          </a:xfrm>
          <a:prstGeom prst="rect">
            <a:avLst/>
          </a:prstGeom>
          <a:solidFill>
            <a:schemeClr val="bg1"/>
          </a:solidFill>
        </p:spPr>
        <p:txBody>
          <a:bodyPr wrap="square" rtlCol="0">
            <a:spAutoFit/>
          </a:bodyPr>
          <a:lstStyle/>
          <a:p>
            <a:r>
              <a:rPr lang="en-AU" dirty="0"/>
              <a:t>Waverley Road</a:t>
            </a:r>
          </a:p>
        </p:txBody>
      </p:sp>
      <p:sp>
        <p:nvSpPr>
          <p:cNvPr id="7" name="TextBox 6">
            <a:extLst>
              <a:ext uri="{FF2B5EF4-FFF2-40B4-BE49-F238E27FC236}">
                <a16:creationId xmlns:a16="http://schemas.microsoft.com/office/drawing/2014/main" id="{DAA7D87C-14B0-47D0-B224-06BFC1629882}"/>
              </a:ext>
            </a:extLst>
          </p:cNvPr>
          <p:cNvSpPr txBox="1"/>
          <p:nvPr/>
        </p:nvSpPr>
        <p:spPr>
          <a:xfrm rot="16595052">
            <a:off x="7181987" y="3713687"/>
            <a:ext cx="1648272" cy="369332"/>
          </a:xfrm>
          <a:prstGeom prst="rect">
            <a:avLst/>
          </a:prstGeom>
          <a:solidFill>
            <a:schemeClr val="bg1"/>
          </a:solidFill>
        </p:spPr>
        <p:txBody>
          <a:bodyPr wrap="none" rtlCol="0">
            <a:spAutoFit/>
          </a:bodyPr>
          <a:lstStyle/>
          <a:p>
            <a:r>
              <a:rPr lang="en-AU" dirty="0"/>
              <a:t>Blackburn Road</a:t>
            </a:r>
          </a:p>
        </p:txBody>
      </p:sp>
      <p:sp>
        <p:nvSpPr>
          <p:cNvPr id="8" name="TextBox 7">
            <a:extLst>
              <a:ext uri="{FF2B5EF4-FFF2-40B4-BE49-F238E27FC236}">
                <a16:creationId xmlns:a16="http://schemas.microsoft.com/office/drawing/2014/main" id="{6228EBCE-55B7-4FB7-A19E-0CE624E846C3}"/>
              </a:ext>
            </a:extLst>
          </p:cNvPr>
          <p:cNvSpPr txBox="1"/>
          <p:nvPr/>
        </p:nvSpPr>
        <p:spPr>
          <a:xfrm rot="412917">
            <a:off x="9128344" y="2944615"/>
            <a:ext cx="1579301" cy="369332"/>
          </a:xfrm>
          <a:prstGeom prst="rect">
            <a:avLst/>
          </a:prstGeom>
          <a:solidFill>
            <a:schemeClr val="bg1"/>
          </a:solidFill>
        </p:spPr>
        <p:txBody>
          <a:bodyPr wrap="square" rtlCol="0">
            <a:spAutoFit/>
          </a:bodyPr>
          <a:lstStyle/>
          <a:p>
            <a:r>
              <a:rPr lang="en-AU" dirty="0"/>
              <a:t>Waverley Road</a:t>
            </a:r>
          </a:p>
        </p:txBody>
      </p:sp>
      <p:sp>
        <p:nvSpPr>
          <p:cNvPr id="9" name="TextBox 8">
            <a:extLst>
              <a:ext uri="{FF2B5EF4-FFF2-40B4-BE49-F238E27FC236}">
                <a16:creationId xmlns:a16="http://schemas.microsoft.com/office/drawing/2014/main" id="{87E03386-32D2-40D3-9424-9C60B01B56C8}"/>
              </a:ext>
            </a:extLst>
          </p:cNvPr>
          <p:cNvSpPr txBox="1"/>
          <p:nvPr/>
        </p:nvSpPr>
        <p:spPr>
          <a:xfrm rot="16595052">
            <a:off x="5411005" y="4084209"/>
            <a:ext cx="1369990" cy="369332"/>
          </a:xfrm>
          <a:prstGeom prst="rect">
            <a:avLst/>
          </a:prstGeom>
          <a:solidFill>
            <a:schemeClr val="bg1"/>
          </a:solidFill>
        </p:spPr>
        <p:txBody>
          <a:bodyPr wrap="none" rtlCol="0">
            <a:spAutoFit/>
          </a:bodyPr>
          <a:lstStyle/>
          <a:p>
            <a:r>
              <a:rPr lang="en-AU" dirty="0"/>
              <a:t>Forster Road</a:t>
            </a:r>
          </a:p>
        </p:txBody>
      </p:sp>
    </p:spTree>
    <p:extLst>
      <p:ext uri="{BB962C8B-B14F-4D97-AF65-F5344CB8AC3E}">
        <p14:creationId xmlns:p14="http://schemas.microsoft.com/office/powerpoint/2010/main" val="1853040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E1F462-DB22-4BD5-B590-1E212284E608}"/>
              </a:ext>
            </a:extLst>
          </p:cNvPr>
          <p:cNvSpPr>
            <a:spLocks noGrp="1"/>
          </p:cNvSpPr>
          <p:nvPr>
            <p:ph type="body" sz="quarter" idx="3"/>
          </p:nvPr>
        </p:nvSpPr>
        <p:spPr>
          <a:xfrm>
            <a:off x="665884" y="5807204"/>
            <a:ext cx="2981036" cy="685960"/>
          </a:xfrm>
        </p:spPr>
        <p:txBody>
          <a:bodyPr>
            <a:normAutofit lnSpcReduction="10000"/>
          </a:bodyPr>
          <a:lstStyle/>
          <a:p>
            <a:r>
              <a:rPr lang="en-AU" dirty="0"/>
              <a:t>Constructed Flood management wetland </a:t>
            </a:r>
          </a:p>
        </p:txBody>
      </p:sp>
      <p:sp>
        <p:nvSpPr>
          <p:cNvPr id="7" name="Title 1">
            <a:extLst>
              <a:ext uri="{FF2B5EF4-FFF2-40B4-BE49-F238E27FC236}">
                <a16:creationId xmlns:a16="http://schemas.microsoft.com/office/drawing/2014/main" id="{E0A09B0F-83F4-4512-A47B-F1C5AB492274}"/>
              </a:ext>
            </a:extLst>
          </p:cNvPr>
          <p:cNvSpPr>
            <a:spLocks noGrp="1"/>
          </p:cNvSpPr>
          <p:nvPr>
            <p:ph type="title"/>
          </p:nvPr>
        </p:nvSpPr>
        <p:spPr>
          <a:xfrm>
            <a:off x="739775" y="208108"/>
            <a:ext cx="10515600" cy="1029566"/>
          </a:xfrm>
        </p:spPr>
        <p:txBody>
          <a:bodyPr/>
          <a:lstStyle/>
          <a:p>
            <a:r>
              <a:rPr lang="en-AU" dirty="0"/>
              <a:t>Reach 2:  Wetland D/S of Blackburn Rd</a:t>
            </a:r>
          </a:p>
        </p:txBody>
      </p:sp>
      <p:pic>
        <p:nvPicPr>
          <p:cNvPr id="8" name="Content Placeholder 7">
            <a:extLst>
              <a:ext uri="{FF2B5EF4-FFF2-40B4-BE49-F238E27FC236}">
                <a16:creationId xmlns:a16="http://schemas.microsoft.com/office/drawing/2014/main" id="{A689E88E-88BE-4CE8-86AD-C16D7AE40D72}"/>
              </a:ext>
            </a:extLst>
          </p:cNvPr>
          <p:cNvPicPr>
            <a:picLocks noGrp="1"/>
          </p:cNvPicPr>
          <p:nvPr>
            <p:ph sz="half" idx="2"/>
          </p:nvPr>
        </p:nvPicPr>
        <p:blipFill>
          <a:blip r:embed="rId3" cstate="print"/>
          <a:stretch>
            <a:fillRect/>
          </a:stretch>
        </p:blipFill>
        <p:spPr>
          <a:xfrm>
            <a:off x="545869" y="1097168"/>
            <a:ext cx="3908432" cy="3119537"/>
          </a:xfrm>
          <a:prstGeom prst="rect">
            <a:avLst/>
          </a:prstGeom>
        </p:spPr>
      </p:pic>
      <p:pic>
        <p:nvPicPr>
          <p:cNvPr id="10" name="Content Placeholder 9">
            <a:extLst>
              <a:ext uri="{FF2B5EF4-FFF2-40B4-BE49-F238E27FC236}">
                <a16:creationId xmlns:a16="http://schemas.microsoft.com/office/drawing/2014/main" id="{0F58A7E3-E304-4DC4-B88E-29F4C86C2F75}"/>
              </a:ext>
            </a:extLst>
          </p:cNvPr>
          <p:cNvPicPr>
            <a:picLocks noGrp="1"/>
          </p:cNvPicPr>
          <p:nvPr>
            <p:ph sz="quarter" idx="4"/>
          </p:nvPr>
        </p:nvPicPr>
        <p:blipFill>
          <a:blip r:embed="rId4" cstate="print"/>
          <a:stretch>
            <a:fillRect/>
          </a:stretch>
        </p:blipFill>
        <p:spPr>
          <a:xfrm>
            <a:off x="8240748" y="1703517"/>
            <a:ext cx="3786447" cy="2838796"/>
          </a:xfrm>
          <a:prstGeom prst="rect">
            <a:avLst/>
          </a:prstGeom>
        </p:spPr>
      </p:pic>
      <p:sp>
        <p:nvSpPr>
          <p:cNvPr id="12" name="Text Placeholder 4">
            <a:extLst>
              <a:ext uri="{FF2B5EF4-FFF2-40B4-BE49-F238E27FC236}">
                <a16:creationId xmlns:a16="http://schemas.microsoft.com/office/drawing/2014/main" id="{0D52D931-56E7-466D-A0CD-51E431CB180D}"/>
              </a:ext>
            </a:extLst>
          </p:cNvPr>
          <p:cNvSpPr txBox="1">
            <a:spLocks/>
          </p:cNvSpPr>
          <p:nvPr/>
        </p:nvSpPr>
        <p:spPr>
          <a:xfrm>
            <a:off x="5726545" y="1097168"/>
            <a:ext cx="4550381" cy="784767"/>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dirty="0"/>
              <a:t>Popular accessible corridor </a:t>
            </a:r>
          </a:p>
          <a:p>
            <a:r>
              <a:rPr lang="en-AU" dirty="0"/>
              <a:t>Mixed vegetation.  </a:t>
            </a:r>
          </a:p>
        </p:txBody>
      </p:sp>
      <p:pic>
        <p:nvPicPr>
          <p:cNvPr id="13" name="Picture 12">
            <a:extLst>
              <a:ext uri="{FF2B5EF4-FFF2-40B4-BE49-F238E27FC236}">
                <a16:creationId xmlns:a16="http://schemas.microsoft.com/office/drawing/2014/main" id="{D5887443-CC00-42CD-8721-57FEA59E2BE9}"/>
              </a:ext>
            </a:extLst>
          </p:cNvPr>
          <p:cNvPicPr/>
          <p:nvPr/>
        </p:nvPicPr>
        <p:blipFill>
          <a:blip r:embed="rId5" cstate="print"/>
          <a:stretch>
            <a:fillRect/>
          </a:stretch>
        </p:blipFill>
        <p:spPr>
          <a:xfrm>
            <a:off x="5782692" y="2432353"/>
            <a:ext cx="2583180" cy="1452880"/>
          </a:xfrm>
          <a:prstGeom prst="rect">
            <a:avLst/>
          </a:prstGeom>
        </p:spPr>
      </p:pic>
      <p:pic>
        <p:nvPicPr>
          <p:cNvPr id="14" name="Picture 13">
            <a:extLst>
              <a:ext uri="{FF2B5EF4-FFF2-40B4-BE49-F238E27FC236}">
                <a16:creationId xmlns:a16="http://schemas.microsoft.com/office/drawing/2014/main" id="{33DFCF20-682B-4B9F-BC45-CB78E3C65276}"/>
              </a:ext>
            </a:extLst>
          </p:cNvPr>
          <p:cNvPicPr/>
          <p:nvPr/>
        </p:nvPicPr>
        <p:blipFill>
          <a:blip r:embed="rId6" cstate="print"/>
          <a:stretch>
            <a:fillRect/>
          </a:stretch>
        </p:blipFill>
        <p:spPr>
          <a:xfrm>
            <a:off x="6322413" y="4222491"/>
            <a:ext cx="3836670" cy="2158365"/>
          </a:xfrm>
          <a:prstGeom prst="rect">
            <a:avLst/>
          </a:prstGeom>
        </p:spPr>
      </p:pic>
      <p:pic>
        <p:nvPicPr>
          <p:cNvPr id="15" name="Picture 14">
            <a:extLst>
              <a:ext uri="{FF2B5EF4-FFF2-40B4-BE49-F238E27FC236}">
                <a16:creationId xmlns:a16="http://schemas.microsoft.com/office/drawing/2014/main" id="{6D1E6066-8E8F-4207-8B73-E1DF9CB0247B}"/>
              </a:ext>
            </a:extLst>
          </p:cNvPr>
          <p:cNvPicPr/>
          <p:nvPr/>
        </p:nvPicPr>
        <p:blipFill>
          <a:blip r:embed="rId7" cstate="print"/>
          <a:stretch>
            <a:fillRect/>
          </a:stretch>
        </p:blipFill>
        <p:spPr>
          <a:xfrm rot="10800000">
            <a:off x="2807855" y="3587378"/>
            <a:ext cx="2801302" cy="2158365"/>
          </a:xfrm>
          <a:prstGeom prst="rect">
            <a:avLst/>
          </a:prstGeom>
        </p:spPr>
      </p:pic>
    </p:spTree>
    <p:extLst>
      <p:ext uri="{BB962C8B-B14F-4D97-AF65-F5344CB8AC3E}">
        <p14:creationId xmlns:p14="http://schemas.microsoft.com/office/powerpoint/2010/main" val="18293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F9D962-23CF-40FC-A458-3303B9717F44}"/>
              </a:ext>
            </a:extLst>
          </p:cNvPr>
          <p:cNvSpPr>
            <a:spLocks noGrp="1"/>
          </p:cNvSpPr>
          <p:nvPr>
            <p:ph type="body" idx="1"/>
          </p:nvPr>
        </p:nvSpPr>
        <p:spPr>
          <a:xfrm>
            <a:off x="306959" y="353044"/>
            <a:ext cx="5157787" cy="498619"/>
          </a:xfrm>
        </p:spPr>
        <p:txBody>
          <a:bodyPr/>
          <a:lstStyle/>
          <a:p>
            <a:pPr algn="ctr"/>
            <a:r>
              <a:rPr lang="en-AU" dirty="0"/>
              <a:t>Site of Lawrence Rd Bridge May 2004</a:t>
            </a:r>
          </a:p>
        </p:txBody>
      </p:sp>
      <p:sp>
        <p:nvSpPr>
          <p:cNvPr id="5" name="Text Placeholder 4">
            <a:extLst>
              <a:ext uri="{FF2B5EF4-FFF2-40B4-BE49-F238E27FC236}">
                <a16:creationId xmlns:a16="http://schemas.microsoft.com/office/drawing/2014/main" id="{CD0FC46B-F8C3-459C-B52B-28C8A60BA411}"/>
              </a:ext>
            </a:extLst>
          </p:cNvPr>
          <p:cNvSpPr>
            <a:spLocks noGrp="1"/>
          </p:cNvSpPr>
          <p:nvPr>
            <p:ph type="body" sz="quarter" idx="3"/>
          </p:nvPr>
        </p:nvSpPr>
        <p:spPr>
          <a:xfrm>
            <a:off x="6283036" y="851663"/>
            <a:ext cx="5183188" cy="694603"/>
          </a:xfrm>
        </p:spPr>
        <p:txBody>
          <a:bodyPr/>
          <a:lstStyle/>
          <a:p>
            <a:r>
              <a:rPr lang="en-AU" dirty="0"/>
              <a:t>Lawrence Road Bridge  2020</a:t>
            </a:r>
          </a:p>
        </p:txBody>
      </p:sp>
      <p:pic>
        <p:nvPicPr>
          <p:cNvPr id="8" name="Picture 7" descr="A picture containing tree, outdoor, grass, pasture&#10;&#10;Description automatically generated">
            <a:extLst>
              <a:ext uri="{FF2B5EF4-FFF2-40B4-BE49-F238E27FC236}">
                <a16:creationId xmlns:a16="http://schemas.microsoft.com/office/drawing/2014/main" id="{E1C993F4-3E7B-4E37-8413-808E62CC7B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13" y="1017629"/>
            <a:ext cx="5800587" cy="3648757"/>
          </a:xfrm>
          <a:prstGeom prst="rect">
            <a:avLst/>
          </a:prstGeom>
        </p:spPr>
      </p:pic>
      <p:pic>
        <p:nvPicPr>
          <p:cNvPr id="10" name="Picture 9" descr="A picture containing outdoor, grass, sky, tree&#10;&#10;Description automatically generated">
            <a:extLst>
              <a:ext uri="{FF2B5EF4-FFF2-40B4-BE49-F238E27FC236}">
                <a16:creationId xmlns:a16="http://schemas.microsoft.com/office/drawing/2014/main" id="{693839BD-029D-45A1-9F3D-3CD862AA83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437" y="1846840"/>
            <a:ext cx="6031345" cy="4523509"/>
          </a:xfrm>
          <a:prstGeom prst="rect">
            <a:avLst/>
          </a:prstGeom>
        </p:spPr>
      </p:pic>
    </p:spTree>
    <p:extLst>
      <p:ext uri="{BB962C8B-B14F-4D97-AF65-F5344CB8AC3E}">
        <p14:creationId xmlns:p14="http://schemas.microsoft.com/office/powerpoint/2010/main" val="3700720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442DA3-D7D6-44C1-85DC-CE10CE33F182}"/>
              </a:ext>
            </a:extLst>
          </p:cNvPr>
          <p:cNvSpPr>
            <a:spLocks noGrp="1"/>
          </p:cNvSpPr>
          <p:nvPr>
            <p:ph type="body" idx="1"/>
          </p:nvPr>
        </p:nvSpPr>
        <p:spPr>
          <a:xfrm>
            <a:off x="839788" y="668337"/>
            <a:ext cx="5157787" cy="823912"/>
          </a:xfrm>
        </p:spPr>
        <p:txBody>
          <a:bodyPr/>
          <a:lstStyle/>
          <a:p>
            <a:r>
              <a:rPr lang="en-AU" dirty="0"/>
              <a:t>Wetland Construction 2004 </a:t>
            </a:r>
          </a:p>
        </p:txBody>
      </p:sp>
      <p:pic>
        <p:nvPicPr>
          <p:cNvPr id="8" name="Picture 7" descr="A picture containing outdoor, sky, grass, nature&#10;&#10;Description automatically generated">
            <a:extLst>
              <a:ext uri="{FF2B5EF4-FFF2-40B4-BE49-F238E27FC236}">
                <a16:creationId xmlns:a16="http://schemas.microsoft.com/office/drawing/2014/main" id="{3B7ACD75-43B8-46E8-BDA7-30209EB40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58" y="1492249"/>
            <a:ext cx="5303520" cy="3589020"/>
          </a:xfrm>
          <a:prstGeom prst="rect">
            <a:avLst/>
          </a:prstGeom>
        </p:spPr>
      </p:pic>
      <p:pic>
        <p:nvPicPr>
          <p:cNvPr id="10" name="Picture 9" descr="A picture containing outdoor, tree, grass, ground&#10;&#10;Description automatically generated">
            <a:extLst>
              <a:ext uri="{FF2B5EF4-FFF2-40B4-BE49-F238E27FC236}">
                <a16:creationId xmlns:a16="http://schemas.microsoft.com/office/drawing/2014/main" id="{02B3C10A-47BD-4847-AAC6-3BBEE355A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3117" y="2014475"/>
            <a:ext cx="5308092" cy="3351276"/>
          </a:xfrm>
          <a:prstGeom prst="rect">
            <a:avLst/>
          </a:prstGeom>
        </p:spPr>
      </p:pic>
      <p:pic>
        <p:nvPicPr>
          <p:cNvPr id="12" name="Picture 11" descr="A picture containing tree, ground, outdoor, dirt&#10;&#10;Description automatically generated">
            <a:extLst>
              <a:ext uri="{FF2B5EF4-FFF2-40B4-BE49-F238E27FC236}">
                <a16:creationId xmlns:a16="http://schemas.microsoft.com/office/drawing/2014/main" id="{C3AA4DAE-29DC-48FD-8461-BED81593BF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2294" y="2831367"/>
            <a:ext cx="5353812" cy="3570732"/>
          </a:xfrm>
          <a:prstGeom prst="rect">
            <a:avLst/>
          </a:prstGeom>
        </p:spPr>
      </p:pic>
    </p:spTree>
    <p:extLst>
      <p:ext uri="{BB962C8B-B14F-4D97-AF65-F5344CB8AC3E}">
        <p14:creationId xmlns:p14="http://schemas.microsoft.com/office/powerpoint/2010/main" val="185511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FCED-383D-45E0-9392-8563170B67B0}"/>
              </a:ext>
            </a:extLst>
          </p:cNvPr>
          <p:cNvSpPr>
            <a:spLocks noGrp="1"/>
          </p:cNvSpPr>
          <p:nvPr>
            <p:ph type="title"/>
          </p:nvPr>
        </p:nvSpPr>
        <p:spPr/>
        <p:txBody>
          <a:bodyPr/>
          <a:lstStyle/>
          <a:p>
            <a:r>
              <a:rPr lang="en-AU" dirty="0"/>
              <a:t>Topics</a:t>
            </a:r>
          </a:p>
        </p:txBody>
      </p:sp>
      <p:sp>
        <p:nvSpPr>
          <p:cNvPr id="3" name="Content Placeholder 2">
            <a:extLst>
              <a:ext uri="{FF2B5EF4-FFF2-40B4-BE49-F238E27FC236}">
                <a16:creationId xmlns:a16="http://schemas.microsoft.com/office/drawing/2014/main" id="{6A2D0C59-2CF1-40DF-8245-70DED64BEEED}"/>
              </a:ext>
            </a:extLst>
          </p:cNvPr>
          <p:cNvSpPr>
            <a:spLocks noGrp="1"/>
          </p:cNvSpPr>
          <p:nvPr>
            <p:ph idx="1"/>
          </p:nvPr>
        </p:nvSpPr>
        <p:spPr/>
        <p:txBody>
          <a:bodyPr>
            <a:normAutofit/>
          </a:bodyPr>
          <a:lstStyle/>
          <a:p>
            <a:r>
              <a:rPr lang="en-AU" sz="3600" dirty="0"/>
              <a:t>Overview of </a:t>
            </a:r>
            <a:r>
              <a:rPr lang="en-AU" sz="3600" dirty="0" err="1"/>
              <a:t>Scotchmans</a:t>
            </a:r>
            <a:r>
              <a:rPr lang="en-AU" sz="3600" dirty="0"/>
              <a:t> Creek</a:t>
            </a:r>
          </a:p>
          <a:p>
            <a:pPr lvl="1"/>
            <a:r>
              <a:rPr lang="en-AU" sz="3600" dirty="0"/>
              <a:t>Topography / History / Catchment Characteristics</a:t>
            </a:r>
          </a:p>
          <a:p>
            <a:r>
              <a:rPr lang="en-AU" sz="3600" dirty="0"/>
              <a:t>Condition Report as we take a walk down the creek</a:t>
            </a:r>
          </a:p>
          <a:p>
            <a:r>
              <a:rPr lang="en-AU" sz="3600" dirty="0"/>
              <a:t>Reflections on Past Achievements &amp; Future Challenges</a:t>
            </a:r>
          </a:p>
          <a:p>
            <a:endParaRPr lang="en-AU" sz="3600" dirty="0"/>
          </a:p>
          <a:p>
            <a:pPr marL="0" indent="0">
              <a:buNone/>
            </a:pPr>
            <a:r>
              <a:rPr lang="en-AU" dirty="0"/>
              <a:t>Acknowledgements:</a:t>
            </a:r>
          </a:p>
          <a:p>
            <a:r>
              <a:rPr lang="en-AU" sz="2200" dirty="0"/>
              <a:t>Photographs taken by past and current members</a:t>
            </a:r>
            <a:endParaRPr lang="en-AU" dirty="0"/>
          </a:p>
          <a:p>
            <a:endParaRPr lang="en-AU" dirty="0"/>
          </a:p>
        </p:txBody>
      </p:sp>
    </p:spTree>
    <p:extLst>
      <p:ext uri="{BB962C8B-B14F-4D97-AF65-F5344CB8AC3E}">
        <p14:creationId xmlns:p14="http://schemas.microsoft.com/office/powerpoint/2010/main" val="416316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442DA3-D7D6-44C1-85DC-CE10CE33F182}"/>
              </a:ext>
            </a:extLst>
          </p:cNvPr>
          <p:cNvSpPr>
            <a:spLocks noGrp="1"/>
          </p:cNvSpPr>
          <p:nvPr>
            <p:ph type="body" idx="1"/>
          </p:nvPr>
        </p:nvSpPr>
        <p:spPr>
          <a:xfrm>
            <a:off x="839788" y="668337"/>
            <a:ext cx="5157787" cy="823912"/>
          </a:xfrm>
        </p:spPr>
        <p:txBody>
          <a:bodyPr/>
          <a:lstStyle/>
          <a:p>
            <a:r>
              <a:rPr lang="en-AU" dirty="0"/>
              <a:t>Wetland Planting 2006</a:t>
            </a:r>
          </a:p>
        </p:txBody>
      </p:sp>
      <p:pic>
        <p:nvPicPr>
          <p:cNvPr id="4" name="Picture 3" descr="A picture containing tree, outdoor, grass, sky&#10;&#10;Description automatically generated">
            <a:extLst>
              <a:ext uri="{FF2B5EF4-FFF2-40B4-BE49-F238E27FC236}">
                <a16:creationId xmlns:a16="http://schemas.microsoft.com/office/drawing/2014/main" id="{547DCE3C-E2CE-4E91-BB89-89DA74ECD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610" y="1699490"/>
            <a:ext cx="5640463" cy="4230347"/>
          </a:xfrm>
          <a:prstGeom prst="rect">
            <a:avLst/>
          </a:prstGeom>
        </p:spPr>
      </p:pic>
      <p:pic>
        <p:nvPicPr>
          <p:cNvPr id="6" name="Picture 5" descr="A group of people in a pond&#10;&#10;Description automatically generated with low confidence">
            <a:extLst>
              <a:ext uri="{FF2B5EF4-FFF2-40B4-BE49-F238E27FC236}">
                <a16:creationId xmlns:a16="http://schemas.microsoft.com/office/drawing/2014/main" id="{12D95BFF-820E-4EF7-8459-2FB6FAEEC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189" y="2146600"/>
            <a:ext cx="5340096" cy="3488436"/>
          </a:xfrm>
          <a:prstGeom prst="rect">
            <a:avLst/>
          </a:prstGeom>
        </p:spPr>
      </p:pic>
    </p:spTree>
    <p:extLst>
      <p:ext uri="{BB962C8B-B14F-4D97-AF65-F5344CB8AC3E}">
        <p14:creationId xmlns:p14="http://schemas.microsoft.com/office/powerpoint/2010/main" val="64520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442DA3-D7D6-44C1-85DC-CE10CE33F182}"/>
              </a:ext>
            </a:extLst>
          </p:cNvPr>
          <p:cNvSpPr>
            <a:spLocks noGrp="1"/>
          </p:cNvSpPr>
          <p:nvPr>
            <p:ph type="body" idx="1"/>
          </p:nvPr>
        </p:nvSpPr>
        <p:spPr>
          <a:xfrm>
            <a:off x="494639" y="277554"/>
            <a:ext cx="5786088" cy="599901"/>
          </a:xfrm>
        </p:spPr>
        <p:txBody>
          <a:bodyPr>
            <a:normAutofit/>
          </a:bodyPr>
          <a:lstStyle/>
          <a:p>
            <a:r>
              <a:rPr lang="en-AU" sz="2800" dirty="0"/>
              <a:t>Friends Planting in Corridor 2008</a:t>
            </a:r>
          </a:p>
        </p:txBody>
      </p:sp>
      <p:pic>
        <p:nvPicPr>
          <p:cNvPr id="4" name="Picture 3" descr="A group of people in a field&#10;&#10;Description automatically generated with low confidence">
            <a:extLst>
              <a:ext uri="{FF2B5EF4-FFF2-40B4-BE49-F238E27FC236}">
                <a16:creationId xmlns:a16="http://schemas.microsoft.com/office/drawing/2014/main" id="{976972A6-0B15-45C2-8D41-BF354EFA1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8" y="1022633"/>
            <a:ext cx="6643290" cy="4112785"/>
          </a:xfrm>
          <a:prstGeom prst="rect">
            <a:avLst/>
          </a:prstGeom>
        </p:spPr>
      </p:pic>
      <p:pic>
        <p:nvPicPr>
          <p:cNvPr id="8" name="Picture 7">
            <a:extLst>
              <a:ext uri="{FF2B5EF4-FFF2-40B4-BE49-F238E27FC236}">
                <a16:creationId xmlns:a16="http://schemas.microsoft.com/office/drawing/2014/main" id="{2C9857AF-7F27-45B7-8A65-3FCA10C21690}"/>
              </a:ext>
            </a:extLst>
          </p:cNvPr>
          <p:cNvPicPr/>
          <p:nvPr/>
        </p:nvPicPr>
        <p:blipFill>
          <a:blip r:embed="rId4" cstate="print"/>
          <a:stretch>
            <a:fillRect/>
          </a:stretch>
        </p:blipFill>
        <p:spPr>
          <a:xfrm>
            <a:off x="6096000" y="1649125"/>
            <a:ext cx="5320145" cy="3835261"/>
          </a:xfrm>
          <a:prstGeom prst="rect">
            <a:avLst/>
          </a:prstGeom>
        </p:spPr>
      </p:pic>
      <p:sp>
        <p:nvSpPr>
          <p:cNvPr id="9" name="Text Placeholder 2">
            <a:extLst>
              <a:ext uri="{FF2B5EF4-FFF2-40B4-BE49-F238E27FC236}">
                <a16:creationId xmlns:a16="http://schemas.microsoft.com/office/drawing/2014/main" id="{5C0E18FF-188B-4F27-B80D-5C463D208DA0}"/>
              </a:ext>
            </a:extLst>
          </p:cNvPr>
          <p:cNvSpPr txBox="1">
            <a:spLocks/>
          </p:cNvSpPr>
          <p:nvPr/>
        </p:nvSpPr>
        <p:spPr>
          <a:xfrm>
            <a:off x="7435272" y="5657272"/>
            <a:ext cx="3234789" cy="59990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sz="2800" dirty="0"/>
              <a:t>January 2020</a:t>
            </a:r>
          </a:p>
        </p:txBody>
      </p:sp>
    </p:spTree>
    <p:extLst>
      <p:ext uri="{BB962C8B-B14F-4D97-AF65-F5344CB8AC3E}">
        <p14:creationId xmlns:p14="http://schemas.microsoft.com/office/powerpoint/2010/main" val="191746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EEC0-D088-4C09-92D8-90D6212CFCAB}"/>
              </a:ext>
            </a:extLst>
          </p:cNvPr>
          <p:cNvSpPr>
            <a:spLocks noGrp="1"/>
          </p:cNvSpPr>
          <p:nvPr>
            <p:ph type="title"/>
          </p:nvPr>
        </p:nvSpPr>
        <p:spPr>
          <a:xfrm>
            <a:off x="640080" y="5576887"/>
            <a:ext cx="10911840" cy="640081"/>
          </a:xfrm>
        </p:spPr>
        <p:txBody>
          <a:bodyPr>
            <a:normAutofit/>
          </a:bodyPr>
          <a:lstStyle/>
          <a:p>
            <a:pPr algn="ctr"/>
            <a:r>
              <a:rPr lang="en-AU" sz="3200" dirty="0"/>
              <a:t>Reach 3 Regent St (Basin Wall to Waverley Rd &amp; Valley Creek)</a:t>
            </a:r>
          </a:p>
        </p:txBody>
      </p:sp>
      <p:pic>
        <p:nvPicPr>
          <p:cNvPr id="3" name="Picture 1">
            <a:extLst>
              <a:ext uri="{FF2B5EF4-FFF2-40B4-BE49-F238E27FC236}">
                <a16:creationId xmlns:a16="http://schemas.microsoft.com/office/drawing/2014/main" id="{CCD93422-6D55-43C8-B882-879EC590F3A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159" r="1" b="3040"/>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9B7145CE-401B-4F85-B956-96380BBC60F0}"/>
                  </a:ext>
                </a:extLst>
              </p14:cNvPr>
              <p14:cNvContentPartPr/>
              <p14:nvPr/>
            </p14:nvContentPartPr>
            <p14:xfrm>
              <a:off x="6786800" y="1946987"/>
              <a:ext cx="367560" cy="348480"/>
            </p14:xfrm>
          </p:contentPart>
        </mc:Choice>
        <mc:Fallback xmlns="">
          <p:pic>
            <p:nvPicPr>
              <p:cNvPr id="4" name="Ink 3">
                <a:extLst>
                  <a:ext uri="{FF2B5EF4-FFF2-40B4-BE49-F238E27FC236}">
                    <a16:creationId xmlns:a16="http://schemas.microsoft.com/office/drawing/2014/main" xmlns="" xmlns:p14="http://schemas.microsoft.com/office/powerpoint/2010/main" id="{9B7145CE-401B-4F85-B956-96380BBC60F0}"/>
                  </a:ext>
                </a:extLst>
              </p:cNvPr>
              <p:cNvPicPr/>
              <p:nvPr/>
            </p:nvPicPr>
            <p:blipFill>
              <a:blip r:embed="rId4" cstate="print"/>
              <a:stretch>
                <a:fillRect/>
              </a:stretch>
            </p:blipFill>
            <p:spPr>
              <a:xfrm>
                <a:off x="6750800" y="1910987"/>
                <a:ext cx="439200" cy="420120"/>
              </a:xfrm>
              <a:prstGeom prst="rect">
                <a:avLst/>
              </a:prstGeom>
            </p:spPr>
          </p:pic>
        </mc:Fallback>
      </mc:AlternateContent>
      <p:sp>
        <p:nvSpPr>
          <p:cNvPr id="6" name="TextBox 5">
            <a:extLst>
              <a:ext uri="{FF2B5EF4-FFF2-40B4-BE49-F238E27FC236}">
                <a16:creationId xmlns:a16="http://schemas.microsoft.com/office/drawing/2014/main" id="{2DCEAC19-1320-4726-816D-4873336008C4}"/>
              </a:ext>
            </a:extLst>
          </p:cNvPr>
          <p:cNvSpPr txBox="1"/>
          <p:nvPr/>
        </p:nvSpPr>
        <p:spPr>
          <a:xfrm rot="16595052">
            <a:off x="7181987" y="3713687"/>
            <a:ext cx="1648272" cy="369332"/>
          </a:xfrm>
          <a:prstGeom prst="rect">
            <a:avLst/>
          </a:prstGeom>
          <a:solidFill>
            <a:schemeClr val="bg1"/>
          </a:solidFill>
        </p:spPr>
        <p:txBody>
          <a:bodyPr wrap="none" rtlCol="0">
            <a:spAutoFit/>
          </a:bodyPr>
          <a:lstStyle/>
          <a:p>
            <a:r>
              <a:rPr lang="en-AU" dirty="0"/>
              <a:t>Blackburn Road</a:t>
            </a:r>
          </a:p>
        </p:txBody>
      </p:sp>
      <p:sp>
        <p:nvSpPr>
          <p:cNvPr id="7" name="TextBox 6">
            <a:extLst>
              <a:ext uri="{FF2B5EF4-FFF2-40B4-BE49-F238E27FC236}">
                <a16:creationId xmlns:a16="http://schemas.microsoft.com/office/drawing/2014/main" id="{07CBCED8-3836-4FAE-AB3C-B466354AD911}"/>
              </a:ext>
            </a:extLst>
          </p:cNvPr>
          <p:cNvSpPr txBox="1"/>
          <p:nvPr/>
        </p:nvSpPr>
        <p:spPr>
          <a:xfrm rot="412917">
            <a:off x="9128344" y="2944615"/>
            <a:ext cx="1579301" cy="369332"/>
          </a:xfrm>
          <a:prstGeom prst="rect">
            <a:avLst/>
          </a:prstGeom>
          <a:solidFill>
            <a:schemeClr val="bg1"/>
          </a:solidFill>
        </p:spPr>
        <p:txBody>
          <a:bodyPr wrap="square" rtlCol="0">
            <a:spAutoFit/>
          </a:bodyPr>
          <a:lstStyle/>
          <a:p>
            <a:r>
              <a:rPr lang="en-AU" dirty="0"/>
              <a:t>Waverley Road</a:t>
            </a:r>
          </a:p>
        </p:txBody>
      </p:sp>
      <p:sp>
        <p:nvSpPr>
          <p:cNvPr id="8" name="TextBox 7">
            <a:extLst>
              <a:ext uri="{FF2B5EF4-FFF2-40B4-BE49-F238E27FC236}">
                <a16:creationId xmlns:a16="http://schemas.microsoft.com/office/drawing/2014/main" id="{28359B06-B26F-4269-AE22-DBE3AD2C2033}"/>
              </a:ext>
            </a:extLst>
          </p:cNvPr>
          <p:cNvSpPr txBox="1"/>
          <p:nvPr/>
        </p:nvSpPr>
        <p:spPr>
          <a:xfrm rot="16595052">
            <a:off x="5411005" y="4084209"/>
            <a:ext cx="1369990" cy="369332"/>
          </a:xfrm>
          <a:prstGeom prst="rect">
            <a:avLst/>
          </a:prstGeom>
          <a:solidFill>
            <a:schemeClr val="bg1"/>
          </a:solidFill>
        </p:spPr>
        <p:txBody>
          <a:bodyPr wrap="none" rtlCol="0">
            <a:spAutoFit/>
          </a:bodyPr>
          <a:lstStyle/>
          <a:p>
            <a:r>
              <a:rPr lang="en-AU" dirty="0"/>
              <a:t>Forster Road</a:t>
            </a:r>
          </a:p>
        </p:txBody>
      </p:sp>
    </p:spTree>
    <p:extLst>
      <p:ext uri="{BB962C8B-B14F-4D97-AF65-F5344CB8AC3E}">
        <p14:creationId xmlns:p14="http://schemas.microsoft.com/office/powerpoint/2010/main" val="208481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57BF-3F6D-4FDE-89D7-AB5395A96550}"/>
              </a:ext>
            </a:extLst>
          </p:cNvPr>
          <p:cNvSpPr>
            <a:spLocks noGrp="1"/>
          </p:cNvSpPr>
          <p:nvPr>
            <p:ph type="title"/>
          </p:nvPr>
        </p:nvSpPr>
        <p:spPr>
          <a:xfrm>
            <a:off x="552378" y="104775"/>
            <a:ext cx="10890394" cy="1325563"/>
          </a:xfrm>
        </p:spPr>
        <p:txBody>
          <a:bodyPr/>
          <a:lstStyle/>
          <a:p>
            <a:r>
              <a:rPr lang="en-AU" sz="4400" dirty="0"/>
              <a:t>Reach 3: Regent St (Basin Wall to Waverley Rd)</a:t>
            </a:r>
            <a:endParaRPr lang="en-AU" dirty="0"/>
          </a:p>
        </p:txBody>
      </p:sp>
      <p:sp>
        <p:nvSpPr>
          <p:cNvPr id="3" name="Text Placeholder 2">
            <a:extLst>
              <a:ext uri="{FF2B5EF4-FFF2-40B4-BE49-F238E27FC236}">
                <a16:creationId xmlns:a16="http://schemas.microsoft.com/office/drawing/2014/main" id="{77D681D6-0326-4FCC-81CA-A56FB72B0666}"/>
              </a:ext>
            </a:extLst>
          </p:cNvPr>
          <p:cNvSpPr>
            <a:spLocks noGrp="1"/>
          </p:cNvSpPr>
          <p:nvPr>
            <p:ph type="body" idx="1"/>
          </p:nvPr>
        </p:nvSpPr>
        <p:spPr>
          <a:xfrm>
            <a:off x="4634417" y="5625122"/>
            <a:ext cx="2715201" cy="823912"/>
          </a:xfrm>
        </p:spPr>
        <p:txBody>
          <a:bodyPr>
            <a:normAutofit fontScale="85000" lnSpcReduction="20000"/>
          </a:bodyPr>
          <a:lstStyle/>
          <a:p>
            <a:r>
              <a:rPr lang="en-AU" dirty="0"/>
              <a:t>Intermittent water quality and weed issues</a:t>
            </a:r>
          </a:p>
        </p:txBody>
      </p:sp>
      <p:sp>
        <p:nvSpPr>
          <p:cNvPr id="5" name="Text Placeholder 4">
            <a:extLst>
              <a:ext uri="{FF2B5EF4-FFF2-40B4-BE49-F238E27FC236}">
                <a16:creationId xmlns:a16="http://schemas.microsoft.com/office/drawing/2014/main" id="{8DE1F462-DB22-4BD5-B590-1E212284E608}"/>
              </a:ext>
            </a:extLst>
          </p:cNvPr>
          <p:cNvSpPr>
            <a:spLocks noGrp="1"/>
          </p:cNvSpPr>
          <p:nvPr>
            <p:ph type="body" sz="quarter" idx="3"/>
          </p:nvPr>
        </p:nvSpPr>
        <p:spPr>
          <a:xfrm>
            <a:off x="653111" y="4801210"/>
            <a:ext cx="4175270" cy="823912"/>
          </a:xfrm>
        </p:spPr>
        <p:txBody>
          <a:bodyPr>
            <a:normAutofit fontScale="85000" lnSpcReduction="20000"/>
          </a:bodyPr>
          <a:lstStyle/>
          <a:p>
            <a:r>
              <a:rPr lang="en-AU" dirty="0"/>
              <a:t>Tranquil flow, water birds, and variety of other bird life and other aquatic wildlife, flourishing vegetation.</a:t>
            </a:r>
          </a:p>
        </p:txBody>
      </p:sp>
      <p:pic>
        <p:nvPicPr>
          <p:cNvPr id="7" name="Picture 6">
            <a:extLst>
              <a:ext uri="{FF2B5EF4-FFF2-40B4-BE49-F238E27FC236}">
                <a16:creationId xmlns:a16="http://schemas.microsoft.com/office/drawing/2014/main" id="{747984B0-E742-4001-B6E2-EEEFFB10C797}"/>
              </a:ext>
            </a:extLst>
          </p:cNvPr>
          <p:cNvPicPr/>
          <p:nvPr/>
        </p:nvPicPr>
        <p:blipFill>
          <a:blip r:embed="rId3" cstate="print"/>
          <a:stretch>
            <a:fillRect/>
          </a:stretch>
        </p:blipFill>
        <p:spPr>
          <a:xfrm rot="10800000">
            <a:off x="519146" y="1180884"/>
            <a:ext cx="3738817" cy="3501951"/>
          </a:xfrm>
          <a:prstGeom prst="rect">
            <a:avLst/>
          </a:prstGeom>
        </p:spPr>
      </p:pic>
      <p:pic>
        <p:nvPicPr>
          <p:cNvPr id="8" name="Picture 7">
            <a:extLst>
              <a:ext uri="{FF2B5EF4-FFF2-40B4-BE49-F238E27FC236}">
                <a16:creationId xmlns:a16="http://schemas.microsoft.com/office/drawing/2014/main" id="{0CE83438-C60B-4158-BF0D-625BCEF60E19}"/>
              </a:ext>
            </a:extLst>
          </p:cNvPr>
          <p:cNvPicPr/>
          <p:nvPr/>
        </p:nvPicPr>
        <p:blipFill>
          <a:blip r:embed="rId4" cstate="print"/>
          <a:stretch>
            <a:fillRect/>
          </a:stretch>
        </p:blipFill>
        <p:spPr>
          <a:xfrm>
            <a:off x="7565198" y="3587230"/>
            <a:ext cx="4003675" cy="3002915"/>
          </a:xfrm>
          <a:prstGeom prst="rect">
            <a:avLst/>
          </a:prstGeom>
        </p:spPr>
      </p:pic>
      <p:pic>
        <p:nvPicPr>
          <p:cNvPr id="9" name="Picture 8">
            <a:extLst>
              <a:ext uri="{FF2B5EF4-FFF2-40B4-BE49-F238E27FC236}">
                <a16:creationId xmlns:a16="http://schemas.microsoft.com/office/drawing/2014/main" id="{B125770B-C136-4CAF-A8E7-C613CD23E3B4}"/>
              </a:ext>
            </a:extLst>
          </p:cNvPr>
          <p:cNvPicPr/>
          <p:nvPr/>
        </p:nvPicPr>
        <p:blipFill>
          <a:blip r:embed="rId5" cstate="print"/>
          <a:stretch>
            <a:fillRect/>
          </a:stretch>
        </p:blipFill>
        <p:spPr>
          <a:xfrm>
            <a:off x="4606708" y="1070634"/>
            <a:ext cx="5867328" cy="3205820"/>
          </a:xfrm>
          <a:prstGeom prst="rect">
            <a:avLst/>
          </a:prstGeom>
        </p:spPr>
      </p:pic>
    </p:spTree>
    <p:extLst>
      <p:ext uri="{BB962C8B-B14F-4D97-AF65-F5344CB8AC3E}">
        <p14:creationId xmlns:p14="http://schemas.microsoft.com/office/powerpoint/2010/main" val="405004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442DA3-D7D6-44C1-85DC-CE10CE33F182}"/>
              </a:ext>
            </a:extLst>
          </p:cNvPr>
          <p:cNvSpPr>
            <a:spLocks noGrp="1"/>
          </p:cNvSpPr>
          <p:nvPr>
            <p:ph type="body" idx="1"/>
          </p:nvPr>
        </p:nvSpPr>
        <p:spPr>
          <a:xfrm>
            <a:off x="1006043" y="418955"/>
            <a:ext cx="7713083" cy="823912"/>
          </a:xfrm>
        </p:spPr>
        <p:txBody>
          <a:bodyPr>
            <a:normAutofit/>
          </a:bodyPr>
          <a:lstStyle/>
          <a:p>
            <a:r>
              <a:rPr lang="en-AU" sz="3200" dirty="0"/>
              <a:t>Valley Creek at Regent Street February 2001</a:t>
            </a:r>
          </a:p>
        </p:txBody>
      </p:sp>
      <p:pic>
        <p:nvPicPr>
          <p:cNvPr id="9" name="Picture 8" descr="A picture containing tree, grass, outdoor, plant&#10;&#10;Description automatically generated">
            <a:extLst>
              <a:ext uri="{FF2B5EF4-FFF2-40B4-BE49-F238E27FC236}">
                <a16:creationId xmlns:a16="http://schemas.microsoft.com/office/drawing/2014/main" id="{28B95CA2-F42F-4168-AFDE-5F7165AF31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02" y="1653309"/>
            <a:ext cx="5372100" cy="3655016"/>
          </a:xfrm>
          <a:prstGeom prst="rect">
            <a:avLst/>
          </a:prstGeom>
        </p:spPr>
      </p:pic>
      <p:pic>
        <p:nvPicPr>
          <p:cNvPr id="13" name="Content Placeholder 12" descr="A picture containing tree, grass, outdoor, plant&#10;&#10;Description automatically generated">
            <a:extLst>
              <a:ext uri="{FF2B5EF4-FFF2-40B4-BE49-F238E27FC236}">
                <a16:creationId xmlns:a16="http://schemas.microsoft.com/office/drawing/2014/main" id="{E5720D8F-5647-43DB-8357-3BF1C2339E03}"/>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37290" y="1838177"/>
            <a:ext cx="5157787" cy="3470148"/>
          </a:xfrm>
        </p:spPr>
      </p:pic>
      <p:sp>
        <p:nvSpPr>
          <p:cNvPr id="15" name="Text Placeholder 14">
            <a:extLst>
              <a:ext uri="{FF2B5EF4-FFF2-40B4-BE49-F238E27FC236}">
                <a16:creationId xmlns:a16="http://schemas.microsoft.com/office/drawing/2014/main" id="{9D6DEB78-72C4-42AE-BCDD-70016195AED7}"/>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056292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43CC8-795C-4942-B4D5-095A6F72175A}"/>
              </a:ext>
            </a:extLst>
          </p:cNvPr>
          <p:cNvSpPr>
            <a:spLocks noGrp="1"/>
          </p:cNvSpPr>
          <p:nvPr>
            <p:ph type="title"/>
          </p:nvPr>
        </p:nvSpPr>
        <p:spPr/>
        <p:txBody>
          <a:bodyPr/>
          <a:lstStyle/>
          <a:p>
            <a:r>
              <a:rPr lang="en-AU" dirty="0"/>
              <a:t>Valley Creek Rehabilitation 2001</a:t>
            </a:r>
          </a:p>
        </p:txBody>
      </p:sp>
      <p:pic>
        <p:nvPicPr>
          <p:cNvPr id="6" name="Picture 5" descr="A picture containing text, tree, outdoor, nature&#10;&#10;Description automatically generated">
            <a:extLst>
              <a:ext uri="{FF2B5EF4-FFF2-40B4-BE49-F238E27FC236}">
                <a16:creationId xmlns:a16="http://schemas.microsoft.com/office/drawing/2014/main" id="{5622A7C1-021F-462A-9CD5-EDFAB1662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575" y="1471699"/>
            <a:ext cx="5056632" cy="3360420"/>
          </a:xfrm>
          <a:prstGeom prst="rect">
            <a:avLst/>
          </a:prstGeom>
        </p:spPr>
      </p:pic>
      <p:pic>
        <p:nvPicPr>
          <p:cNvPr id="8" name="Picture 7" descr="A picture containing tree, outdoor, grass, sky&#10;&#10;Description automatically generated">
            <a:extLst>
              <a:ext uri="{FF2B5EF4-FFF2-40B4-BE49-F238E27FC236}">
                <a16:creationId xmlns:a16="http://schemas.microsoft.com/office/drawing/2014/main" id="{B9CF3C6C-2482-4B51-A830-7C35BEE2F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974" y="1780794"/>
            <a:ext cx="4988052" cy="3296412"/>
          </a:xfrm>
          <a:prstGeom prst="rect">
            <a:avLst/>
          </a:prstGeom>
        </p:spPr>
      </p:pic>
      <p:pic>
        <p:nvPicPr>
          <p:cNvPr id="10" name="Picture 9" descr="A group of people working in a field&#10;&#10;Description automatically generated with medium confidence">
            <a:extLst>
              <a:ext uri="{FF2B5EF4-FFF2-40B4-BE49-F238E27FC236}">
                <a16:creationId xmlns:a16="http://schemas.microsoft.com/office/drawing/2014/main" id="{3AE061BA-7CF9-4900-BF19-1E563252EF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189" y="3009011"/>
            <a:ext cx="5317236" cy="3483864"/>
          </a:xfrm>
          <a:prstGeom prst="rect">
            <a:avLst/>
          </a:prstGeom>
        </p:spPr>
      </p:pic>
    </p:spTree>
    <p:extLst>
      <p:ext uri="{BB962C8B-B14F-4D97-AF65-F5344CB8AC3E}">
        <p14:creationId xmlns:p14="http://schemas.microsoft.com/office/powerpoint/2010/main" val="29368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plant, bushes&#10;&#10;Description automatically generated">
            <a:extLst>
              <a:ext uri="{FF2B5EF4-FFF2-40B4-BE49-F238E27FC236}">
                <a16:creationId xmlns:a16="http://schemas.microsoft.com/office/drawing/2014/main" id="{70D2B91C-7CF1-4B44-8489-942C981270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66" y="3493220"/>
            <a:ext cx="4851861" cy="3068948"/>
          </a:xfrm>
          <a:prstGeom prst="rect">
            <a:avLst/>
          </a:prstGeom>
        </p:spPr>
      </p:pic>
      <p:pic>
        <p:nvPicPr>
          <p:cNvPr id="7" name="Picture 6" descr="A picture containing tree, grass, outdoor, dirt&#10;&#10;Description automatically generated">
            <a:extLst>
              <a:ext uri="{FF2B5EF4-FFF2-40B4-BE49-F238E27FC236}">
                <a16:creationId xmlns:a16="http://schemas.microsoft.com/office/drawing/2014/main" id="{F997CBEF-B897-4AD5-99F3-245ED9054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66" y="295832"/>
            <a:ext cx="4851861" cy="3123918"/>
          </a:xfrm>
          <a:prstGeom prst="rect">
            <a:avLst/>
          </a:prstGeom>
        </p:spPr>
      </p:pic>
      <p:pic>
        <p:nvPicPr>
          <p:cNvPr id="9" name="Picture 8" descr="A picture containing tree, outdoor, plant&#10;&#10;Description automatically generated">
            <a:extLst>
              <a:ext uri="{FF2B5EF4-FFF2-40B4-BE49-F238E27FC236}">
                <a16:creationId xmlns:a16="http://schemas.microsoft.com/office/drawing/2014/main" id="{EE9FAB21-00FE-4DDE-8F8A-A0DE248AAF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6786" y="1754458"/>
            <a:ext cx="5709424" cy="3211551"/>
          </a:xfrm>
          <a:prstGeom prst="rect">
            <a:avLst/>
          </a:prstGeom>
        </p:spPr>
      </p:pic>
      <p:sp>
        <p:nvSpPr>
          <p:cNvPr id="10" name="Text Placeholder 4">
            <a:extLst>
              <a:ext uri="{FF2B5EF4-FFF2-40B4-BE49-F238E27FC236}">
                <a16:creationId xmlns:a16="http://schemas.microsoft.com/office/drawing/2014/main" id="{87095882-6485-4B16-9DE3-DBFA83A2D4E3}"/>
              </a:ext>
            </a:extLst>
          </p:cNvPr>
          <p:cNvSpPr txBox="1">
            <a:spLocks/>
          </p:cNvSpPr>
          <p:nvPr/>
        </p:nvSpPr>
        <p:spPr>
          <a:xfrm>
            <a:off x="7846753" y="5414267"/>
            <a:ext cx="2740891" cy="5540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January 2020</a:t>
            </a:r>
          </a:p>
        </p:txBody>
      </p:sp>
    </p:spTree>
    <p:extLst>
      <p:ext uri="{BB962C8B-B14F-4D97-AF65-F5344CB8AC3E}">
        <p14:creationId xmlns:p14="http://schemas.microsoft.com/office/powerpoint/2010/main" val="283566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201D-E37F-4BD1-9D70-E43640530F56}"/>
              </a:ext>
            </a:extLst>
          </p:cNvPr>
          <p:cNvSpPr>
            <a:spLocks noGrp="1"/>
          </p:cNvSpPr>
          <p:nvPr>
            <p:ph type="title"/>
          </p:nvPr>
        </p:nvSpPr>
        <p:spPr/>
        <p:txBody>
          <a:bodyPr/>
          <a:lstStyle/>
          <a:p>
            <a:r>
              <a:rPr lang="en-AU" dirty="0"/>
              <a:t>Junction with </a:t>
            </a:r>
            <a:r>
              <a:rPr lang="en-AU" dirty="0" err="1"/>
              <a:t>Scotchmans</a:t>
            </a:r>
            <a:r>
              <a:rPr lang="en-AU" dirty="0"/>
              <a:t> Creek</a:t>
            </a:r>
          </a:p>
        </p:txBody>
      </p:sp>
      <p:sp>
        <p:nvSpPr>
          <p:cNvPr id="3" name="Text Placeholder 2">
            <a:extLst>
              <a:ext uri="{FF2B5EF4-FFF2-40B4-BE49-F238E27FC236}">
                <a16:creationId xmlns:a16="http://schemas.microsoft.com/office/drawing/2014/main" id="{7CD9BC33-C007-4DE0-9068-41461D9D7EAF}"/>
              </a:ext>
            </a:extLst>
          </p:cNvPr>
          <p:cNvSpPr>
            <a:spLocks noGrp="1"/>
          </p:cNvSpPr>
          <p:nvPr>
            <p:ph type="body" idx="1"/>
          </p:nvPr>
        </p:nvSpPr>
        <p:spPr>
          <a:xfrm>
            <a:off x="836612" y="1477817"/>
            <a:ext cx="5157787" cy="617321"/>
          </a:xfrm>
        </p:spPr>
        <p:txBody>
          <a:bodyPr/>
          <a:lstStyle/>
          <a:p>
            <a:r>
              <a:rPr lang="en-AU" dirty="0"/>
              <a:t>2005 Flood</a:t>
            </a:r>
          </a:p>
        </p:txBody>
      </p:sp>
      <p:pic>
        <p:nvPicPr>
          <p:cNvPr id="8" name="Content Placeholder 7" descr="A grassy area with trees in the background&#10;&#10;Description automatically generated with low confidence">
            <a:extLst>
              <a:ext uri="{FF2B5EF4-FFF2-40B4-BE49-F238E27FC236}">
                <a16:creationId xmlns:a16="http://schemas.microsoft.com/office/drawing/2014/main" id="{E20F7A08-74A8-4178-B443-0E78335B9F6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7402" y="2615911"/>
            <a:ext cx="4912784" cy="3684588"/>
          </a:xfrm>
        </p:spPr>
      </p:pic>
      <p:sp>
        <p:nvSpPr>
          <p:cNvPr id="5" name="Text Placeholder 4">
            <a:extLst>
              <a:ext uri="{FF2B5EF4-FFF2-40B4-BE49-F238E27FC236}">
                <a16:creationId xmlns:a16="http://schemas.microsoft.com/office/drawing/2014/main" id="{18FE0D8E-B191-4885-A582-D05E9D91D6EF}"/>
              </a:ext>
            </a:extLst>
          </p:cNvPr>
          <p:cNvSpPr>
            <a:spLocks noGrp="1"/>
          </p:cNvSpPr>
          <p:nvPr>
            <p:ph type="body" sz="quarter" idx="3"/>
          </p:nvPr>
        </p:nvSpPr>
        <p:spPr>
          <a:xfrm>
            <a:off x="6172200" y="1584253"/>
            <a:ext cx="5183188" cy="617321"/>
          </a:xfrm>
        </p:spPr>
        <p:txBody>
          <a:bodyPr/>
          <a:lstStyle/>
          <a:p>
            <a:r>
              <a:rPr lang="en-AU" dirty="0"/>
              <a:t>January 2020</a:t>
            </a:r>
          </a:p>
        </p:txBody>
      </p:sp>
      <p:pic>
        <p:nvPicPr>
          <p:cNvPr id="10" name="Picture 9" descr="A picture containing tree, water, outdoor, river&#10;&#10;Description automatically generated">
            <a:extLst>
              <a:ext uri="{FF2B5EF4-FFF2-40B4-BE49-F238E27FC236}">
                <a16:creationId xmlns:a16="http://schemas.microsoft.com/office/drawing/2014/main" id="{B4D769B3-CD6B-48F1-8AE1-0AF99BF04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23" y="2615911"/>
            <a:ext cx="5372100" cy="3803904"/>
          </a:xfrm>
          <a:prstGeom prst="rect">
            <a:avLst/>
          </a:prstGeom>
        </p:spPr>
      </p:pic>
    </p:spTree>
    <p:extLst>
      <p:ext uri="{BB962C8B-B14F-4D97-AF65-F5344CB8AC3E}">
        <p14:creationId xmlns:p14="http://schemas.microsoft.com/office/powerpoint/2010/main" val="918224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DD69-9214-46D5-9936-B27949ACB140}"/>
              </a:ext>
            </a:extLst>
          </p:cNvPr>
          <p:cNvSpPr>
            <a:spLocks noGrp="1"/>
          </p:cNvSpPr>
          <p:nvPr>
            <p:ph type="title"/>
          </p:nvPr>
        </p:nvSpPr>
        <p:spPr>
          <a:xfrm>
            <a:off x="762000" y="198870"/>
            <a:ext cx="10515600" cy="908797"/>
          </a:xfrm>
        </p:spPr>
        <p:txBody>
          <a:bodyPr/>
          <a:lstStyle/>
          <a:p>
            <a:r>
              <a:rPr lang="en-AU" dirty="0"/>
              <a:t>Willows on </a:t>
            </a:r>
            <a:r>
              <a:rPr lang="en-AU" dirty="0" err="1"/>
              <a:t>Scotchmans</a:t>
            </a:r>
            <a:r>
              <a:rPr lang="en-AU" dirty="0"/>
              <a:t> Creek 2008</a:t>
            </a:r>
          </a:p>
        </p:txBody>
      </p:sp>
      <p:pic>
        <p:nvPicPr>
          <p:cNvPr id="6" name="Content Placeholder 5" descr="A picture containing tree, outdoor, plant, grass&#10;&#10;Description automatically generated">
            <a:extLst>
              <a:ext uri="{FF2B5EF4-FFF2-40B4-BE49-F238E27FC236}">
                <a16:creationId xmlns:a16="http://schemas.microsoft.com/office/drawing/2014/main" id="{2FC8DC3A-3ECA-40BD-A887-9BCE1CD3A2D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47908" y="1634447"/>
            <a:ext cx="5181600" cy="3886200"/>
          </a:xfrm>
        </p:spPr>
      </p:pic>
      <p:pic>
        <p:nvPicPr>
          <p:cNvPr id="9" name="Picture 8" descr="A picture containing tree, ground, outdoor, plant&#10;&#10;Description automatically generated">
            <a:extLst>
              <a:ext uri="{FF2B5EF4-FFF2-40B4-BE49-F238E27FC236}">
                <a16:creationId xmlns:a16="http://schemas.microsoft.com/office/drawing/2014/main" id="{FC124141-6B0A-4A55-AAD0-7772CEFF3E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628" y="2545592"/>
            <a:ext cx="5490972" cy="3547872"/>
          </a:xfrm>
          <a:prstGeom prst="rect">
            <a:avLst/>
          </a:prstGeom>
        </p:spPr>
      </p:pic>
    </p:spTree>
    <p:extLst>
      <p:ext uri="{BB962C8B-B14F-4D97-AF65-F5344CB8AC3E}">
        <p14:creationId xmlns:p14="http://schemas.microsoft.com/office/powerpoint/2010/main" val="654847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9C89-ED74-412D-824C-AAF88B56DD71}"/>
              </a:ext>
            </a:extLst>
          </p:cNvPr>
          <p:cNvSpPr>
            <a:spLocks noGrp="1"/>
          </p:cNvSpPr>
          <p:nvPr>
            <p:ph type="title"/>
          </p:nvPr>
        </p:nvSpPr>
        <p:spPr/>
        <p:txBody>
          <a:bodyPr/>
          <a:lstStyle/>
          <a:p>
            <a:r>
              <a:rPr lang="en-AU" dirty="0"/>
              <a:t>Current views of planted area</a:t>
            </a:r>
          </a:p>
        </p:txBody>
      </p:sp>
      <p:pic>
        <p:nvPicPr>
          <p:cNvPr id="6" name="Picture 5" descr="A picture containing tree, outdoor, plant, poplar&#10;&#10;Description automatically generated">
            <a:extLst>
              <a:ext uri="{FF2B5EF4-FFF2-40B4-BE49-F238E27FC236}">
                <a16:creationId xmlns:a16="http://schemas.microsoft.com/office/drawing/2014/main" id="{8353D68C-37C0-4844-A985-E632470351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31" y="1575187"/>
            <a:ext cx="6998009" cy="3936380"/>
          </a:xfrm>
          <a:prstGeom prst="rect">
            <a:avLst/>
          </a:prstGeom>
        </p:spPr>
      </p:pic>
      <p:pic>
        <p:nvPicPr>
          <p:cNvPr id="8" name="Picture 7" descr="A picture containing tree, outdoor, grass, plant&#10;&#10;Description automatically generated">
            <a:extLst>
              <a:ext uri="{FF2B5EF4-FFF2-40B4-BE49-F238E27FC236}">
                <a16:creationId xmlns:a16="http://schemas.microsoft.com/office/drawing/2014/main" id="{679D0E71-163B-4FBB-AA11-2F9C94707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0507" y="2400532"/>
            <a:ext cx="5761463" cy="4321097"/>
          </a:xfrm>
          <a:prstGeom prst="rect">
            <a:avLst/>
          </a:prstGeom>
        </p:spPr>
      </p:pic>
    </p:spTree>
    <p:extLst>
      <p:ext uri="{BB962C8B-B14F-4D97-AF65-F5344CB8AC3E}">
        <p14:creationId xmlns:p14="http://schemas.microsoft.com/office/powerpoint/2010/main" val="951922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45921" y="581662"/>
            <a:ext cx="8199120" cy="5697217"/>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EEC0-D088-4C09-92D8-90D6212CFCAB}"/>
              </a:ext>
            </a:extLst>
          </p:cNvPr>
          <p:cNvSpPr>
            <a:spLocks noGrp="1"/>
          </p:cNvSpPr>
          <p:nvPr>
            <p:ph type="title"/>
          </p:nvPr>
        </p:nvSpPr>
        <p:spPr>
          <a:xfrm>
            <a:off x="640080" y="5576887"/>
            <a:ext cx="10911840" cy="640081"/>
          </a:xfrm>
        </p:spPr>
        <p:txBody>
          <a:bodyPr>
            <a:normAutofit/>
          </a:bodyPr>
          <a:lstStyle/>
          <a:p>
            <a:pPr algn="ctr"/>
            <a:r>
              <a:rPr lang="en-AU" sz="3200" dirty="0"/>
              <a:t>Reach 4 Waverley road to Forster Road</a:t>
            </a:r>
          </a:p>
        </p:txBody>
      </p:sp>
      <p:pic>
        <p:nvPicPr>
          <p:cNvPr id="3" name="Picture 1">
            <a:extLst>
              <a:ext uri="{FF2B5EF4-FFF2-40B4-BE49-F238E27FC236}">
                <a16:creationId xmlns:a16="http://schemas.microsoft.com/office/drawing/2014/main" id="{CCD93422-6D55-43C8-B882-879EC590F3A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159" r="1" b="3040"/>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1BB106C-AE76-4A97-A6AC-58DF655DC68C}"/>
                  </a:ext>
                </a:extLst>
              </p14:cNvPr>
              <p14:cNvContentPartPr/>
              <p14:nvPr/>
            </p14:nvContentPartPr>
            <p14:xfrm>
              <a:off x="6002360" y="2336147"/>
              <a:ext cx="635760" cy="664560"/>
            </p14:xfrm>
          </p:contentPart>
        </mc:Choice>
        <mc:Fallback xmlns="">
          <p:pic>
            <p:nvPicPr>
              <p:cNvPr id="4" name="Ink 3">
                <a:extLst>
                  <a:ext uri="{FF2B5EF4-FFF2-40B4-BE49-F238E27FC236}">
                    <a16:creationId xmlns:a16="http://schemas.microsoft.com/office/drawing/2014/main" xmlns="" xmlns:p14="http://schemas.microsoft.com/office/powerpoint/2010/main" id="{C1BB106C-AE76-4A97-A6AC-58DF655DC68C}"/>
                  </a:ext>
                </a:extLst>
              </p:cNvPr>
              <p:cNvPicPr/>
              <p:nvPr/>
            </p:nvPicPr>
            <p:blipFill>
              <a:blip r:embed="rId4" cstate="print"/>
              <a:stretch>
                <a:fillRect/>
              </a:stretch>
            </p:blipFill>
            <p:spPr>
              <a:xfrm>
                <a:off x="5966360" y="2300507"/>
                <a:ext cx="707400" cy="736200"/>
              </a:xfrm>
              <a:prstGeom prst="rect">
                <a:avLst/>
              </a:prstGeom>
            </p:spPr>
          </p:pic>
        </mc:Fallback>
      </mc:AlternateContent>
      <p:sp>
        <p:nvSpPr>
          <p:cNvPr id="6" name="TextBox 5">
            <a:extLst>
              <a:ext uri="{FF2B5EF4-FFF2-40B4-BE49-F238E27FC236}">
                <a16:creationId xmlns:a16="http://schemas.microsoft.com/office/drawing/2014/main" id="{69728713-4015-45E4-87EF-E417F53F825A}"/>
              </a:ext>
            </a:extLst>
          </p:cNvPr>
          <p:cNvSpPr txBox="1"/>
          <p:nvPr/>
        </p:nvSpPr>
        <p:spPr>
          <a:xfrm rot="412917">
            <a:off x="7154577" y="2761715"/>
            <a:ext cx="1579301" cy="369332"/>
          </a:xfrm>
          <a:prstGeom prst="rect">
            <a:avLst/>
          </a:prstGeom>
          <a:solidFill>
            <a:schemeClr val="bg1"/>
          </a:solidFill>
        </p:spPr>
        <p:txBody>
          <a:bodyPr wrap="square" rtlCol="0">
            <a:spAutoFit/>
          </a:bodyPr>
          <a:lstStyle/>
          <a:p>
            <a:r>
              <a:rPr lang="en-AU" dirty="0"/>
              <a:t>Waverley Road</a:t>
            </a:r>
          </a:p>
        </p:txBody>
      </p:sp>
      <p:sp>
        <p:nvSpPr>
          <p:cNvPr id="7" name="TextBox 6">
            <a:extLst>
              <a:ext uri="{FF2B5EF4-FFF2-40B4-BE49-F238E27FC236}">
                <a16:creationId xmlns:a16="http://schemas.microsoft.com/office/drawing/2014/main" id="{421795B0-483E-43FB-B77B-5FFD6ECA8FA7}"/>
              </a:ext>
            </a:extLst>
          </p:cNvPr>
          <p:cNvSpPr txBox="1"/>
          <p:nvPr/>
        </p:nvSpPr>
        <p:spPr>
          <a:xfrm rot="16663746">
            <a:off x="4719628" y="4105972"/>
            <a:ext cx="1369990" cy="369332"/>
          </a:xfrm>
          <a:prstGeom prst="rect">
            <a:avLst/>
          </a:prstGeom>
          <a:solidFill>
            <a:schemeClr val="bg1"/>
          </a:solidFill>
        </p:spPr>
        <p:txBody>
          <a:bodyPr wrap="none" rtlCol="0">
            <a:spAutoFit/>
          </a:bodyPr>
          <a:lstStyle/>
          <a:p>
            <a:r>
              <a:rPr lang="en-AU" dirty="0"/>
              <a:t>Forster Road</a:t>
            </a:r>
          </a:p>
        </p:txBody>
      </p:sp>
    </p:spTree>
    <p:extLst>
      <p:ext uri="{BB962C8B-B14F-4D97-AF65-F5344CB8AC3E}">
        <p14:creationId xmlns:p14="http://schemas.microsoft.com/office/powerpoint/2010/main" val="217442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303A8-4BD7-4E5C-977D-ED334D83ABD0}"/>
              </a:ext>
            </a:extLst>
          </p:cNvPr>
          <p:cNvSpPr>
            <a:spLocks noGrp="1"/>
          </p:cNvSpPr>
          <p:nvPr>
            <p:ph type="title"/>
          </p:nvPr>
        </p:nvSpPr>
        <p:spPr/>
        <p:txBody>
          <a:bodyPr/>
          <a:lstStyle/>
          <a:p>
            <a:r>
              <a:rPr lang="en-AU" dirty="0"/>
              <a:t>Reach 4:  Waverley Road to Forster Road</a:t>
            </a:r>
          </a:p>
        </p:txBody>
      </p:sp>
      <p:pic>
        <p:nvPicPr>
          <p:cNvPr id="4" name="Picture 3">
            <a:extLst>
              <a:ext uri="{FF2B5EF4-FFF2-40B4-BE49-F238E27FC236}">
                <a16:creationId xmlns:a16="http://schemas.microsoft.com/office/drawing/2014/main" id="{65704C85-04E8-4BA1-BD2F-791A6A9B5D73}"/>
              </a:ext>
            </a:extLst>
          </p:cNvPr>
          <p:cNvPicPr/>
          <p:nvPr/>
        </p:nvPicPr>
        <p:blipFill>
          <a:blip r:embed="rId3" cstate="print"/>
          <a:stretch>
            <a:fillRect/>
          </a:stretch>
        </p:blipFill>
        <p:spPr>
          <a:xfrm>
            <a:off x="718804" y="1434565"/>
            <a:ext cx="2738073" cy="4787815"/>
          </a:xfrm>
          <a:prstGeom prst="rect">
            <a:avLst/>
          </a:prstGeom>
        </p:spPr>
      </p:pic>
      <p:pic>
        <p:nvPicPr>
          <p:cNvPr id="6" name="Picture 5">
            <a:extLst>
              <a:ext uri="{FF2B5EF4-FFF2-40B4-BE49-F238E27FC236}">
                <a16:creationId xmlns:a16="http://schemas.microsoft.com/office/drawing/2014/main" id="{B1A7FFC2-406A-45D5-875F-95B496A79104}"/>
              </a:ext>
            </a:extLst>
          </p:cNvPr>
          <p:cNvPicPr/>
          <p:nvPr/>
        </p:nvPicPr>
        <p:blipFill>
          <a:blip r:embed="rId4" cstate="print"/>
          <a:stretch>
            <a:fillRect/>
          </a:stretch>
        </p:blipFill>
        <p:spPr>
          <a:xfrm>
            <a:off x="3124200" y="1757362"/>
            <a:ext cx="5943600" cy="3343275"/>
          </a:xfrm>
          <a:prstGeom prst="rect">
            <a:avLst/>
          </a:prstGeom>
        </p:spPr>
      </p:pic>
      <p:pic>
        <p:nvPicPr>
          <p:cNvPr id="7" name="Picture 6">
            <a:extLst>
              <a:ext uri="{FF2B5EF4-FFF2-40B4-BE49-F238E27FC236}">
                <a16:creationId xmlns:a16="http://schemas.microsoft.com/office/drawing/2014/main" id="{B71F5BBE-8FC6-45D3-810D-A5D44DB6623C}"/>
              </a:ext>
            </a:extLst>
          </p:cNvPr>
          <p:cNvPicPr/>
          <p:nvPr/>
        </p:nvPicPr>
        <p:blipFill>
          <a:blip r:embed="rId5" cstate="print"/>
          <a:stretch>
            <a:fillRect/>
          </a:stretch>
        </p:blipFill>
        <p:spPr>
          <a:xfrm>
            <a:off x="7442935" y="4005578"/>
            <a:ext cx="4130675" cy="2323465"/>
          </a:xfrm>
          <a:prstGeom prst="rect">
            <a:avLst/>
          </a:prstGeom>
        </p:spPr>
      </p:pic>
    </p:spTree>
    <p:extLst>
      <p:ext uri="{BB962C8B-B14F-4D97-AF65-F5344CB8AC3E}">
        <p14:creationId xmlns:p14="http://schemas.microsoft.com/office/powerpoint/2010/main" val="3660537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EEC0-D088-4C09-92D8-90D6212CFCAB}"/>
              </a:ext>
            </a:extLst>
          </p:cNvPr>
          <p:cNvSpPr>
            <a:spLocks noGrp="1"/>
          </p:cNvSpPr>
          <p:nvPr>
            <p:ph type="title"/>
          </p:nvPr>
        </p:nvSpPr>
        <p:spPr>
          <a:xfrm>
            <a:off x="640080" y="5576887"/>
            <a:ext cx="10911840" cy="640081"/>
          </a:xfrm>
        </p:spPr>
        <p:txBody>
          <a:bodyPr>
            <a:normAutofit/>
          </a:bodyPr>
          <a:lstStyle/>
          <a:p>
            <a:pPr algn="ctr"/>
            <a:r>
              <a:rPr lang="en-AU" sz="3200" dirty="0"/>
              <a:t>Reach 5:  Forster Road to Stanley Avenue</a:t>
            </a:r>
          </a:p>
        </p:txBody>
      </p:sp>
      <p:pic>
        <p:nvPicPr>
          <p:cNvPr id="3" name="Picture 1">
            <a:extLst>
              <a:ext uri="{FF2B5EF4-FFF2-40B4-BE49-F238E27FC236}">
                <a16:creationId xmlns:a16="http://schemas.microsoft.com/office/drawing/2014/main" id="{CCD93422-6D55-43C8-B882-879EC590F3A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159" r="1" b="3040"/>
          <a:stretch/>
        </p:blipFill>
        <p:spPr bwMode="auto">
          <a:xfrm>
            <a:off x="538480" y="641032"/>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D3A2677-9A1B-4730-948F-A5DDB7EBF7BC}"/>
                  </a:ext>
                </a:extLst>
              </p14:cNvPr>
              <p14:cNvContentPartPr/>
              <p14:nvPr/>
            </p14:nvContentPartPr>
            <p14:xfrm>
              <a:off x="3732560" y="2971187"/>
              <a:ext cx="2007720" cy="721080"/>
            </p14:xfrm>
          </p:contentPart>
        </mc:Choice>
        <mc:Fallback xmlns="">
          <p:pic>
            <p:nvPicPr>
              <p:cNvPr id="4" name="Ink 3">
                <a:extLst>
                  <a:ext uri="{FF2B5EF4-FFF2-40B4-BE49-F238E27FC236}">
                    <a16:creationId xmlns:a16="http://schemas.microsoft.com/office/drawing/2014/main" xmlns="" xmlns:p14="http://schemas.microsoft.com/office/powerpoint/2010/main" id="{5D3A2677-9A1B-4730-948F-A5DDB7EBF7BC}"/>
                  </a:ext>
                </a:extLst>
              </p:cNvPr>
              <p:cNvPicPr/>
              <p:nvPr/>
            </p:nvPicPr>
            <p:blipFill>
              <a:blip r:embed="rId4" cstate="print"/>
              <a:stretch>
                <a:fillRect/>
              </a:stretch>
            </p:blipFill>
            <p:spPr>
              <a:xfrm>
                <a:off x="3696560" y="2935547"/>
                <a:ext cx="2079360" cy="792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0E003ABA-566E-467C-9C90-3DB2EE540FBB}"/>
                  </a:ext>
                </a:extLst>
              </p14:cNvPr>
              <p14:cNvContentPartPr/>
              <p14:nvPr/>
            </p14:nvContentPartPr>
            <p14:xfrm>
              <a:off x="2007852" y="3557099"/>
              <a:ext cx="1683000" cy="514440"/>
            </p14:xfrm>
          </p:contentPart>
        </mc:Choice>
        <mc:Fallback xmlns="">
          <p:pic>
            <p:nvPicPr>
              <p:cNvPr id="6" name="Ink 5">
                <a:extLst>
                  <a:ext uri="{FF2B5EF4-FFF2-40B4-BE49-F238E27FC236}">
                    <a16:creationId xmlns:a16="http://schemas.microsoft.com/office/drawing/2014/main" xmlns="" id="{0E003ABA-566E-467C-9C90-3DB2EE540FBB}"/>
                  </a:ext>
                </a:extLst>
              </p:cNvPr>
              <p:cNvPicPr/>
              <p:nvPr/>
            </p:nvPicPr>
            <p:blipFill>
              <a:blip r:embed="rId6" cstate="print"/>
              <a:stretch>
                <a:fillRect/>
              </a:stretch>
            </p:blipFill>
            <p:spPr>
              <a:xfrm>
                <a:off x="1971852" y="3521099"/>
                <a:ext cx="1754640" cy="586080"/>
              </a:xfrm>
              <a:prstGeom prst="rect">
                <a:avLst/>
              </a:prstGeom>
            </p:spPr>
          </p:pic>
        </mc:Fallback>
      </mc:AlternateContent>
    </p:spTree>
    <p:extLst>
      <p:ext uri="{BB962C8B-B14F-4D97-AF65-F5344CB8AC3E}">
        <p14:creationId xmlns:p14="http://schemas.microsoft.com/office/powerpoint/2010/main" val="267980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303A8-4BD7-4E5C-977D-ED334D83ABD0}"/>
              </a:ext>
            </a:extLst>
          </p:cNvPr>
          <p:cNvSpPr>
            <a:spLocks noGrp="1"/>
          </p:cNvSpPr>
          <p:nvPr>
            <p:ph type="title"/>
          </p:nvPr>
        </p:nvSpPr>
        <p:spPr>
          <a:xfrm>
            <a:off x="838200" y="121020"/>
            <a:ext cx="10515600" cy="917505"/>
          </a:xfrm>
        </p:spPr>
        <p:txBody>
          <a:bodyPr/>
          <a:lstStyle/>
          <a:p>
            <a:r>
              <a:rPr lang="en-AU" dirty="0"/>
              <a:t>Reach 5:  Forster Road to Stanley Avenue</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968DB8B-4858-4C81-AE22-87DF82FE6809}"/>
                  </a:ext>
                </a:extLst>
              </p14:cNvPr>
              <p14:cNvContentPartPr/>
              <p14:nvPr/>
            </p14:nvContentPartPr>
            <p14:xfrm>
              <a:off x="1252572" y="1906499"/>
              <a:ext cx="63000" cy="21960"/>
            </p14:xfrm>
          </p:contentPart>
        </mc:Choice>
        <mc:Fallback xmlns="">
          <p:pic>
            <p:nvPicPr>
              <p:cNvPr id="4" name="Ink 3">
                <a:extLst>
                  <a:ext uri="{FF2B5EF4-FFF2-40B4-BE49-F238E27FC236}">
                    <a16:creationId xmlns:a16="http://schemas.microsoft.com/office/drawing/2014/main" xmlns="" id="{E968DB8B-4858-4C81-AE22-87DF82FE6809}"/>
                  </a:ext>
                </a:extLst>
              </p:cNvPr>
              <p:cNvPicPr/>
              <p:nvPr/>
            </p:nvPicPr>
            <p:blipFill>
              <a:blip r:embed="rId4" cstate="print"/>
              <a:stretch>
                <a:fillRect/>
              </a:stretch>
            </p:blipFill>
            <p:spPr>
              <a:xfrm>
                <a:off x="1216932" y="1870499"/>
                <a:ext cx="1346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AF9357B-1691-4FBD-B601-37355F0615F1}"/>
                  </a:ext>
                </a:extLst>
              </p14:cNvPr>
              <p14:cNvContentPartPr/>
              <p14:nvPr/>
            </p14:nvContentPartPr>
            <p14:xfrm>
              <a:off x="1181652" y="2107379"/>
              <a:ext cx="360" cy="360"/>
            </p14:xfrm>
          </p:contentPart>
        </mc:Choice>
        <mc:Fallback xmlns="">
          <p:pic>
            <p:nvPicPr>
              <p:cNvPr id="5" name="Ink 4">
                <a:extLst>
                  <a:ext uri="{FF2B5EF4-FFF2-40B4-BE49-F238E27FC236}">
                    <a16:creationId xmlns:a16="http://schemas.microsoft.com/office/drawing/2014/main" xmlns="" id="{CAF9357B-1691-4FBD-B601-37355F0615F1}"/>
                  </a:ext>
                </a:extLst>
              </p:cNvPr>
              <p:cNvPicPr/>
              <p:nvPr/>
            </p:nvPicPr>
            <p:blipFill>
              <a:blip r:embed="rId6" cstate="print"/>
              <a:stretch>
                <a:fillRect/>
              </a:stretch>
            </p:blipFill>
            <p:spPr>
              <a:xfrm>
                <a:off x="1146012" y="2071739"/>
                <a:ext cx="72000" cy="72000"/>
              </a:xfrm>
              <a:prstGeom prst="rect">
                <a:avLst/>
              </a:prstGeom>
            </p:spPr>
          </p:pic>
        </mc:Fallback>
      </mc:AlternateContent>
      <p:pic>
        <p:nvPicPr>
          <p:cNvPr id="7" name="Picture 6">
            <a:extLst>
              <a:ext uri="{FF2B5EF4-FFF2-40B4-BE49-F238E27FC236}">
                <a16:creationId xmlns:a16="http://schemas.microsoft.com/office/drawing/2014/main" id="{DC27410C-8E56-4B6A-B28B-4673B3DFBE22}"/>
              </a:ext>
            </a:extLst>
          </p:cNvPr>
          <p:cNvPicPr/>
          <p:nvPr/>
        </p:nvPicPr>
        <p:blipFill>
          <a:blip r:embed="rId7" cstate="print"/>
          <a:stretch>
            <a:fillRect/>
          </a:stretch>
        </p:blipFill>
        <p:spPr>
          <a:xfrm>
            <a:off x="7823951" y="1061313"/>
            <a:ext cx="3529849" cy="2817364"/>
          </a:xfrm>
          <a:prstGeom prst="rect">
            <a:avLst/>
          </a:prstGeom>
        </p:spPr>
      </p:pic>
      <p:pic>
        <p:nvPicPr>
          <p:cNvPr id="8" name="Picture 7">
            <a:extLst>
              <a:ext uri="{FF2B5EF4-FFF2-40B4-BE49-F238E27FC236}">
                <a16:creationId xmlns:a16="http://schemas.microsoft.com/office/drawing/2014/main" id="{D1D09701-F4EA-46B6-9D91-A696B9DB7DC6}"/>
              </a:ext>
            </a:extLst>
          </p:cNvPr>
          <p:cNvPicPr/>
          <p:nvPr/>
        </p:nvPicPr>
        <p:blipFill>
          <a:blip r:embed="rId8" cstate="print"/>
          <a:stretch>
            <a:fillRect/>
          </a:stretch>
        </p:blipFill>
        <p:spPr>
          <a:xfrm>
            <a:off x="384462" y="1335707"/>
            <a:ext cx="3983588" cy="2358837"/>
          </a:xfrm>
          <a:prstGeom prst="rect">
            <a:avLst/>
          </a:prstGeom>
        </p:spPr>
      </p:pic>
      <p:pic>
        <p:nvPicPr>
          <p:cNvPr id="9" name="Picture 8">
            <a:extLst>
              <a:ext uri="{FF2B5EF4-FFF2-40B4-BE49-F238E27FC236}">
                <a16:creationId xmlns:a16="http://schemas.microsoft.com/office/drawing/2014/main" id="{C9BC67F2-D9C8-4958-9FD3-15C1B9D00C81}"/>
              </a:ext>
            </a:extLst>
          </p:cNvPr>
          <p:cNvPicPr/>
          <p:nvPr/>
        </p:nvPicPr>
        <p:blipFill>
          <a:blip r:embed="rId9" cstate="print"/>
          <a:stretch>
            <a:fillRect/>
          </a:stretch>
        </p:blipFill>
        <p:spPr>
          <a:xfrm>
            <a:off x="459187" y="4103228"/>
            <a:ext cx="3908863" cy="2358836"/>
          </a:xfrm>
          <a:prstGeom prst="rect">
            <a:avLst/>
          </a:prstGeom>
        </p:spPr>
      </p:pic>
      <p:pic>
        <p:nvPicPr>
          <p:cNvPr id="12" name="Picture 11">
            <a:extLst>
              <a:ext uri="{FF2B5EF4-FFF2-40B4-BE49-F238E27FC236}">
                <a16:creationId xmlns:a16="http://schemas.microsoft.com/office/drawing/2014/main" id="{360A8DDF-15CE-480F-ABBE-18A86B780504}"/>
              </a:ext>
            </a:extLst>
          </p:cNvPr>
          <p:cNvPicPr/>
          <p:nvPr/>
        </p:nvPicPr>
        <p:blipFill>
          <a:blip r:embed="rId10" cstate="print"/>
          <a:stretch>
            <a:fillRect/>
          </a:stretch>
        </p:blipFill>
        <p:spPr>
          <a:xfrm rot="5400000">
            <a:off x="4274829" y="2859862"/>
            <a:ext cx="3813625" cy="2308660"/>
          </a:xfrm>
          <a:prstGeom prst="rect">
            <a:avLst/>
          </a:prstGeom>
        </p:spPr>
      </p:pic>
      <p:pic>
        <p:nvPicPr>
          <p:cNvPr id="10" name="Picture 9">
            <a:extLst>
              <a:ext uri="{FF2B5EF4-FFF2-40B4-BE49-F238E27FC236}">
                <a16:creationId xmlns:a16="http://schemas.microsoft.com/office/drawing/2014/main" id="{CB52215B-3E30-4F3F-908C-2C7D3638D4EB}"/>
              </a:ext>
            </a:extLst>
          </p:cNvPr>
          <p:cNvPicPr/>
          <p:nvPr/>
        </p:nvPicPr>
        <p:blipFill>
          <a:blip r:embed="rId11" cstate="print"/>
          <a:stretch>
            <a:fillRect/>
          </a:stretch>
        </p:blipFill>
        <p:spPr>
          <a:xfrm rot="5400000">
            <a:off x="8214321" y="4128976"/>
            <a:ext cx="2603617" cy="2308660"/>
          </a:xfrm>
          <a:prstGeom prst="rect">
            <a:avLst/>
          </a:prstGeom>
        </p:spPr>
      </p:pic>
    </p:spTree>
    <p:extLst>
      <p:ext uri="{BB962C8B-B14F-4D97-AF65-F5344CB8AC3E}">
        <p14:creationId xmlns:p14="http://schemas.microsoft.com/office/powerpoint/2010/main" val="520358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stream in the woods&#10;&#10;Description automatically generated with low confidence">
            <a:extLst>
              <a:ext uri="{FF2B5EF4-FFF2-40B4-BE49-F238E27FC236}">
                <a16:creationId xmlns:a16="http://schemas.microsoft.com/office/drawing/2014/main" id="{4923487B-A79C-48A7-9A98-A72001ECBA4C}"/>
              </a:ext>
            </a:extLst>
          </p:cNvPr>
          <p:cNvPicPr/>
          <p:nvPr/>
        </p:nvPicPr>
        <p:blipFill rotWithShape="1">
          <a:blip r:embed="rId3" cstate="print"/>
          <a:srcRect t="13867" r="-2" b="14921"/>
          <a:stretch/>
        </p:blipFill>
        <p:spPr>
          <a:xfrm>
            <a:off x="321734" y="321733"/>
            <a:ext cx="5674894" cy="3030842"/>
          </a:xfrm>
          <a:prstGeom prst="rect">
            <a:avLst/>
          </a:prstGeom>
        </p:spPr>
      </p:pic>
      <p:pic>
        <p:nvPicPr>
          <p:cNvPr id="10" name="Picture 9" descr="A close up of a plant&#10;&#10;Description automatically generated with low confidence">
            <a:extLst>
              <a:ext uri="{FF2B5EF4-FFF2-40B4-BE49-F238E27FC236}">
                <a16:creationId xmlns:a16="http://schemas.microsoft.com/office/drawing/2014/main" id="{EFEDC6D7-5909-462A-A2DD-FA3EE92062B9}"/>
              </a:ext>
            </a:extLst>
          </p:cNvPr>
          <p:cNvPicPr/>
          <p:nvPr/>
        </p:nvPicPr>
        <p:blipFill rotWithShape="1">
          <a:blip r:embed="rId4" cstate="print"/>
          <a:srcRect l="1279" r="40371" b="1"/>
          <a:stretch/>
        </p:blipFill>
        <p:spPr>
          <a:xfrm rot="5400000">
            <a:off x="271766" y="3574258"/>
            <a:ext cx="2776517" cy="2676579"/>
          </a:xfrm>
          <a:prstGeom prst="rect">
            <a:avLst/>
          </a:prstGeom>
        </p:spPr>
      </p:pic>
      <p:pic>
        <p:nvPicPr>
          <p:cNvPr id="8" name="Picture 7">
            <a:extLst>
              <a:ext uri="{FF2B5EF4-FFF2-40B4-BE49-F238E27FC236}">
                <a16:creationId xmlns:a16="http://schemas.microsoft.com/office/drawing/2014/main" id="{CFEB4B5C-DE9A-4D86-8518-B871C0048EFC}"/>
              </a:ext>
            </a:extLst>
          </p:cNvPr>
          <p:cNvPicPr/>
          <p:nvPr/>
        </p:nvPicPr>
        <p:blipFill rotWithShape="1">
          <a:blip r:embed="rId5" cstate="print"/>
          <a:srcRect l="20518" r="3109" b="5"/>
          <a:stretch/>
        </p:blipFill>
        <p:spPr>
          <a:xfrm>
            <a:off x="3159553" y="3514855"/>
            <a:ext cx="2837076" cy="2785951"/>
          </a:xfrm>
          <a:prstGeom prst="rect">
            <a:avLst/>
          </a:prstGeom>
        </p:spPr>
      </p:pic>
      <p:pic>
        <p:nvPicPr>
          <p:cNvPr id="9" name="Picture 8">
            <a:extLst>
              <a:ext uri="{FF2B5EF4-FFF2-40B4-BE49-F238E27FC236}">
                <a16:creationId xmlns:a16="http://schemas.microsoft.com/office/drawing/2014/main" id="{9AEA7650-DC59-424E-8A96-ED17A8B8C637}"/>
              </a:ext>
            </a:extLst>
          </p:cNvPr>
          <p:cNvPicPr/>
          <p:nvPr/>
        </p:nvPicPr>
        <p:blipFill rotWithShape="1">
          <a:blip r:embed="rId6" cstate="print"/>
          <a:srcRect r="40736" b="1"/>
          <a:stretch/>
        </p:blipFill>
        <p:spPr>
          <a:xfrm rot="5400000">
            <a:off x="6043282" y="473824"/>
            <a:ext cx="5979074" cy="5674892"/>
          </a:xfrm>
          <a:prstGeom prst="rect">
            <a:avLst/>
          </a:prstGeom>
        </p:spPr>
      </p:pic>
    </p:spTree>
    <p:extLst>
      <p:ext uri="{BB962C8B-B14F-4D97-AF65-F5344CB8AC3E}">
        <p14:creationId xmlns:p14="http://schemas.microsoft.com/office/powerpoint/2010/main" val="1748726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57BF-3F6D-4FDE-89D7-AB5395A96550}"/>
              </a:ext>
            </a:extLst>
          </p:cNvPr>
          <p:cNvSpPr>
            <a:spLocks noGrp="1"/>
          </p:cNvSpPr>
          <p:nvPr>
            <p:ph type="title"/>
          </p:nvPr>
        </p:nvSpPr>
        <p:spPr>
          <a:xfrm>
            <a:off x="838200" y="288927"/>
            <a:ext cx="10515600" cy="715530"/>
          </a:xfrm>
        </p:spPr>
        <p:txBody>
          <a:bodyPr/>
          <a:lstStyle/>
          <a:p>
            <a:r>
              <a:rPr lang="en-AU" dirty="0"/>
              <a:t>Fairway Reserve - Scout Hall Plantings</a:t>
            </a:r>
          </a:p>
        </p:txBody>
      </p:sp>
      <p:pic>
        <p:nvPicPr>
          <p:cNvPr id="12" name="Picture 11" descr="A dirt yard with trees and a building in the background&#10;&#10;Description automatically generated with low confidence">
            <a:extLst>
              <a:ext uri="{FF2B5EF4-FFF2-40B4-BE49-F238E27FC236}">
                <a16:creationId xmlns:a16="http://schemas.microsoft.com/office/drawing/2014/main" id="{5AC10192-280D-4E2F-A7CB-F911381E4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693" y="1099272"/>
            <a:ext cx="4302507" cy="2799527"/>
          </a:xfrm>
          <a:prstGeom prst="rect">
            <a:avLst/>
          </a:prstGeom>
        </p:spPr>
      </p:pic>
      <p:pic>
        <p:nvPicPr>
          <p:cNvPr id="16" name="Picture 15" descr="A picture containing tree, outdoor, grass, group&#10;&#10;Description automatically generated">
            <a:extLst>
              <a:ext uri="{FF2B5EF4-FFF2-40B4-BE49-F238E27FC236}">
                <a16:creationId xmlns:a16="http://schemas.microsoft.com/office/drawing/2014/main" id="{91C0384E-9A4C-4008-B03A-3DDE33480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9286" y="3424547"/>
            <a:ext cx="4302507" cy="3226880"/>
          </a:xfrm>
          <a:prstGeom prst="rect">
            <a:avLst/>
          </a:prstGeom>
        </p:spPr>
      </p:pic>
      <p:pic>
        <p:nvPicPr>
          <p:cNvPr id="22" name="Picture 21" descr="A picture containing tree, outdoor, plant, gum tree&#10;&#10;Description automatically generated">
            <a:extLst>
              <a:ext uri="{FF2B5EF4-FFF2-40B4-BE49-F238E27FC236}">
                <a16:creationId xmlns:a16="http://schemas.microsoft.com/office/drawing/2014/main" id="{851CCED6-2D88-4266-805E-9494BDA33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3469" y="1253227"/>
            <a:ext cx="5242464" cy="2948886"/>
          </a:xfrm>
          <a:prstGeom prst="rect">
            <a:avLst/>
          </a:prstGeom>
        </p:spPr>
      </p:pic>
      <p:pic>
        <p:nvPicPr>
          <p:cNvPr id="23" name="Content Placeholder 7" descr="A picture containing outdoor, grass, tree, giraffe&#10;&#10;Description automatically generated">
            <a:extLst>
              <a:ext uri="{FF2B5EF4-FFF2-40B4-BE49-F238E27FC236}">
                <a16:creationId xmlns:a16="http://schemas.microsoft.com/office/drawing/2014/main" id="{2B0DD7DA-A751-4E83-9637-05D6815499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0517" y="3611611"/>
            <a:ext cx="3943283" cy="2957462"/>
          </a:xfrm>
          <a:prstGeom prst="rect">
            <a:avLst/>
          </a:prstGeom>
        </p:spPr>
      </p:pic>
      <p:sp>
        <p:nvSpPr>
          <p:cNvPr id="24" name="Text Placeholder 2">
            <a:extLst>
              <a:ext uri="{FF2B5EF4-FFF2-40B4-BE49-F238E27FC236}">
                <a16:creationId xmlns:a16="http://schemas.microsoft.com/office/drawing/2014/main" id="{04714897-A003-420F-B9CC-5AA273B5095D}"/>
              </a:ext>
            </a:extLst>
          </p:cNvPr>
          <p:cNvSpPr>
            <a:spLocks noGrp="1"/>
          </p:cNvSpPr>
          <p:nvPr>
            <p:ph type="body" idx="1"/>
          </p:nvPr>
        </p:nvSpPr>
        <p:spPr>
          <a:xfrm>
            <a:off x="174770" y="4359707"/>
            <a:ext cx="1055919" cy="1062037"/>
          </a:xfrm>
        </p:spPr>
        <p:txBody>
          <a:bodyPr>
            <a:normAutofit lnSpcReduction="10000"/>
          </a:bodyPr>
          <a:lstStyle/>
          <a:p>
            <a:pPr algn="ctr"/>
            <a:r>
              <a:rPr lang="en-AU" dirty="0"/>
              <a:t>2003 &amp; 2007</a:t>
            </a:r>
          </a:p>
        </p:txBody>
      </p:sp>
      <p:sp>
        <p:nvSpPr>
          <p:cNvPr id="25" name="Text Placeholder 2">
            <a:extLst>
              <a:ext uri="{FF2B5EF4-FFF2-40B4-BE49-F238E27FC236}">
                <a16:creationId xmlns:a16="http://schemas.microsoft.com/office/drawing/2014/main" id="{6C01D54C-E966-49D5-9861-04C0C009D614}"/>
              </a:ext>
            </a:extLst>
          </p:cNvPr>
          <p:cNvSpPr txBox="1">
            <a:spLocks/>
          </p:cNvSpPr>
          <p:nvPr/>
        </p:nvSpPr>
        <p:spPr>
          <a:xfrm>
            <a:off x="10544388" y="2666246"/>
            <a:ext cx="1055919" cy="48952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AU" dirty="0"/>
              <a:t>2021</a:t>
            </a:r>
          </a:p>
        </p:txBody>
      </p:sp>
    </p:spTree>
    <p:extLst>
      <p:ext uri="{BB962C8B-B14F-4D97-AF65-F5344CB8AC3E}">
        <p14:creationId xmlns:p14="http://schemas.microsoft.com/office/powerpoint/2010/main" val="12730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B444-ACD0-43A9-BFA7-5D18A55C8E32}"/>
              </a:ext>
            </a:extLst>
          </p:cNvPr>
          <p:cNvSpPr>
            <a:spLocks noGrp="1"/>
          </p:cNvSpPr>
          <p:nvPr>
            <p:ph type="title"/>
          </p:nvPr>
        </p:nvSpPr>
        <p:spPr>
          <a:xfrm>
            <a:off x="839788" y="365126"/>
            <a:ext cx="10515600" cy="652394"/>
          </a:xfrm>
        </p:spPr>
        <p:txBody>
          <a:bodyPr>
            <a:normAutofit fontScale="90000"/>
          </a:bodyPr>
          <a:lstStyle/>
          <a:p>
            <a:r>
              <a:rPr lang="en-AU" dirty="0"/>
              <a:t>Fairway Reserve - Creek Banks</a:t>
            </a:r>
          </a:p>
        </p:txBody>
      </p:sp>
      <p:sp>
        <p:nvSpPr>
          <p:cNvPr id="3" name="Text Placeholder 2">
            <a:extLst>
              <a:ext uri="{FF2B5EF4-FFF2-40B4-BE49-F238E27FC236}">
                <a16:creationId xmlns:a16="http://schemas.microsoft.com/office/drawing/2014/main" id="{437C3474-0F5F-46DD-9BB2-94CA00B7D999}"/>
              </a:ext>
            </a:extLst>
          </p:cNvPr>
          <p:cNvSpPr>
            <a:spLocks noGrp="1"/>
          </p:cNvSpPr>
          <p:nvPr>
            <p:ph type="body" idx="1"/>
          </p:nvPr>
        </p:nvSpPr>
        <p:spPr>
          <a:xfrm>
            <a:off x="430179" y="1095916"/>
            <a:ext cx="1229157" cy="323128"/>
          </a:xfrm>
        </p:spPr>
        <p:txBody>
          <a:bodyPr>
            <a:normAutofit fontScale="85000" lnSpcReduction="20000"/>
          </a:bodyPr>
          <a:lstStyle/>
          <a:p>
            <a:r>
              <a:rPr lang="en-AU" dirty="0"/>
              <a:t>2003</a:t>
            </a:r>
          </a:p>
        </p:txBody>
      </p:sp>
      <p:sp>
        <p:nvSpPr>
          <p:cNvPr id="5" name="Text Placeholder 4">
            <a:extLst>
              <a:ext uri="{FF2B5EF4-FFF2-40B4-BE49-F238E27FC236}">
                <a16:creationId xmlns:a16="http://schemas.microsoft.com/office/drawing/2014/main" id="{F01E9D8D-6DE2-4848-BFF5-1F9B711F2675}"/>
              </a:ext>
            </a:extLst>
          </p:cNvPr>
          <p:cNvSpPr>
            <a:spLocks noGrp="1"/>
          </p:cNvSpPr>
          <p:nvPr>
            <p:ph type="body" sz="quarter" idx="3"/>
          </p:nvPr>
        </p:nvSpPr>
        <p:spPr>
          <a:xfrm>
            <a:off x="8906164" y="6234329"/>
            <a:ext cx="985982" cy="517092"/>
          </a:xfrm>
        </p:spPr>
        <p:txBody>
          <a:bodyPr>
            <a:normAutofit/>
          </a:bodyPr>
          <a:lstStyle/>
          <a:p>
            <a:r>
              <a:rPr lang="en-AU" dirty="0"/>
              <a:t>2021</a:t>
            </a:r>
          </a:p>
        </p:txBody>
      </p:sp>
      <p:pic>
        <p:nvPicPr>
          <p:cNvPr id="10" name="Picture 9" descr="A picture containing tree, outdoor, grass, nature&#10;&#10;Description automatically generated">
            <a:extLst>
              <a:ext uri="{FF2B5EF4-FFF2-40B4-BE49-F238E27FC236}">
                <a16:creationId xmlns:a16="http://schemas.microsoft.com/office/drawing/2014/main" id="{F184B894-B3B1-4A15-8B21-C39FFD2207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813" y="1497440"/>
            <a:ext cx="5799055" cy="3930142"/>
          </a:xfrm>
          <a:prstGeom prst="rect">
            <a:avLst/>
          </a:prstGeom>
        </p:spPr>
      </p:pic>
      <p:pic>
        <p:nvPicPr>
          <p:cNvPr id="12" name="Picture 11" descr="A group of people working in a field&#10;&#10;Description automatically generated with medium confidence">
            <a:extLst>
              <a:ext uri="{FF2B5EF4-FFF2-40B4-BE49-F238E27FC236}">
                <a16:creationId xmlns:a16="http://schemas.microsoft.com/office/drawing/2014/main" id="{ADDA92AB-C6CC-49DE-B6BB-750E649160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8645" y="3036442"/>
            <a:ext cx="5308092" cy="3456432"/>
          </a:xfrm>
          <a:prstGeom prst="rect">
            <a:avLst/>
          </a:prstGeom>
        </p:spPr>
      </p:pic>
      <p:pic>
        <p:nvPicPr>
          <p:cNvPr id="11" name="Picture 10">
            <a:extLst>
              <a:ext uri="{FF2B5EF4-FFF2-40B4-BE49-F238E27FC236}">
                <a16:creationId xmlns:a16="http://schemas.microsoft.com/office/drawing/2014/main" id="{800F384A-6EDA-4956-BFCC-0C1311396AFC}"/>
              </a:ext>
            </a:extLst>
          </p:cNvPr>
          <p:cNvPicPr/>
          <p:nvPr/>
        </p:nvPicPr>
        <p:blipFill>
          <a:blip r:embed="rId5" cstate="print"/>
          <a:stretch>
            <a:fillRect/>
          </a:stretch>
        </p:blipFill>
        <p:spPr>
          <a:xfrm rot="5400000">
            <a:off x="7104477" y="1969059"/>
            <a:ext cx="5000084" cy="3253797"/>
          </a:xfrm>
          <a:prstGeom prst="rect">
            <a:avLst/>
          </a:prstGeom>
        </p:spPr>
      </p:pic>
    </p:spTree>
    <p:extLst>
      <p:ext uri="{BB962C8B-B14F-4D97-AF65-F5344CB8AC3E}">
        <p14:creationId xmlns:p14="http://schemas.microsoft.com/office/powerpoint/2010/main" val="124644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C1D8D8-4387-4CAD-92E9-17DBDD63565F}"/>
              </a:ext>
            </a:extLst>
          </p:cNvPr>
          <p:cNvSpPr>
            <a:spLocks noGrp="1"/>
          </p:cNvSpPr>
          <p:nvPr>
            <p:ph idx="1"/>
          </p:nvPr>
        </p:nvSpPr>
        <p:spPr>
          <a:xfrm>
            <a:off x="592873" y="4499517"/>
            <a:ext cx="10515600" cy="982229"/>
          </a:xfrm>
        </p:spPr>
        <p:txBody>
          <a:bodyPr>
            <a:normAutofit/>
          </a:bodyPr>
          <a:lstStyle/>
          <a:p>
            <a:pPr marL="0" indent="0" algn="ctr">
              <a:buNone/>
            </a:pPr>
            <a:r>
              <a:rPr lang="en-AU" sz="6000" dirty="0"/>
              <a:t>Thank You</a:t>
            </a:r>
          </a:p>
        </p:txBody>
      </p:sp>
      <p:sp>
        <p:nvSpPr>
          <p:cNvPr id="5" name="TextBox 4">
            <a:extLst>
              <a:ext uri="{FF2B5EF4-FFF2-40B4-BE49-F238E27FC236}">
                <a16:creationId xmlns:a16="http://schemas.microsoft.com/office/drawing/2014/main" id="{A44D9EE2-ADF0-45BB-9DDD-D71D58CCF976}"/>
              </a:ext>
            </a:extLst>
          </p:cNvPr>
          <p:cNvSpPr txBox="1"/>
          <p:nvPr/>
        </p:nvSpPr>
        <p:spPr>
          <a:xfrm>
            <a:off x="4267199" y="867158"/>
            <a:ext cx="6437746" cy="830997"/>
          </a:xfrm>
          <a:prstGeom prst="rect">
            <a:avLst/>
          </a:prstGeom>
          <a:noFill/>
        </p:spPr>
        <p:txBody>
          <a:bodyPr wrap="square">
            <a:spAutoFit/>
          </a:bodyPr>
          <a:lstStyle/>
          <a:p>
            <a:pPr algn="ctr" eaLnBrk="1" hangingPunct="1">
              <a:spcBef>
                <a:spcPct val="0"/>
              </a:spcBef>
              <a:buFontTx/>
              <a:buNone/>
            </a:pPr>
            <a:r>
              <a:rPr lang="en-US" altLang="en-US" sz="2400" b="1">
                <a:latin typeface="Lucida Handwriting" panose="03010101010101010101" pitchFamily="66" charset="0"/>
              </a:rPr>
              <a:t>FRIENDS OF SCOTCHMANS CREEK</a:t>
            </a:r>
          </a:p>
          <a:p>
            <a:pPr algn="ctr" eaLnBrk="1" hangingPunct="1">
              <a:spcBef>
                <a:spcPct val="0"/>
              </a:spcBef>
              <a:buFontTx/>
              <a:buNone/>
            </a:pPr>
            <a:r>
              <a:rPr lang="en-US" altLang="en-US" sz="2400" b="1">
                <a:latin typeface="Lucida Handwriting" panose="03010101010101010101" pitchFamily="66" charset="0"/>
              </a:rPr>
              <a:t>AND VALLEY RESERVE INC.</a:t>
            </a:r>
            <a:endParaRPr lang="en-US" altLang="en-US" sz="2400" b="1" dirty="0">
              <a:latin typeface="Lucida Handwriting" panose="03010101010101010101" pitchFamily="66" charset="0"/>
            </a:endParaRPr>
          </a:p>
        </p:txBody>
      </p:sp>
      <p:pic>
        <p:nvPicPr>
          <p:cNvPr id="6" name="Picture 2" descr="D:\Documents\FSCVR\logo.jpg">
            <a:extLst>
              <a:ext uri="{FF2B5EF4-FFF2-40B4-BE49-F238E27FC236}">
                <a16:creationId xmlns:a16="http://schemas.microsoft.com/office/drawing/2014/main" id="{CA3BD951-DE63-47A5-B3E3-DACD9562AF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79824" y="541713"/>
            <a:ext cx="2667498" cy="2667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423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CCD93422-6D55-43C8-B882-879EC590F3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159" r="1" b="3040"/>
          <a:stretch/>
        </p:blipFill>
        <p:spPr bwMode="auto">
          <a:xfrm>
            <a:off x="604599" y="641032"/>
            <a:ext cx="10825639" cy="479858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9F22C9-39B8-4580-9F0C-56CBAEDEDE7F}"/>
              </a:ext>
            </a:extLst>
          </p:cNvPr>
          <p:cNvSpPr txBox="1"/>
          <p:nvPr/>
        </p:nvSpPr>
        <p:spPr>
          <a:xfrm rot="412917">
            <a:off x="9128344" y="2944615"/>
            <a:ext cx="1579301" cy="369332"/>
          </a:xfrm>
          <a:prstGeom prst="rect">
            <a:avLst/>
          </a:prstGeom>
          <a:solidFill>
            <a:schemeClr val="bg1"/>
          </a:solidFill>
        </p:spPr>
        <p:txBody>
          <a:bodyPr wrap="square" rtlCol="0">
            <a:spAutoFit/>
          </a:bodyPr>
          <a:lstStyle/>
          <a:p>
            <a:r>
              <a:rPr lang="en-AU" dirty="0"/>
              <a:t>Waverley Rd</a:t>
            </a:r>
          </a:p>
        </p:txBody>
      </p:sp>
      <p:sp>
        <p:nvSpPr>
          <p:cNvPr id="7" name="TextBox 6">
            <a:extLst>
              <a:ext uri="{FF2B5EF4-FFF2-40B4-BE49-F238E27FC236}">
                <a16:creationId xmlns:a16="http://schemas.microsoft.com/office/drawing/2014/main" id="{B3D7269D-3BFB-4165-9A33-3026230E9F51}"/>
              </a:ext>
            </a:extLst>
          </p:cNvPr>
          <p:cNvSpPr txBox="1"/>
          <p:nvPr/>
        </p:nvSpPr>
        <p:spPr>
          <a:xfrm rot="16595052">
            <a:off x="7338932" y="3559969"/>
            <a:ext cx="1420582" cy="369332"/>
          </a:xfrm>
          <a:prstGeom prst="rect">
            <a:avLst/>
          </a:prstGeom>
          <a:solidFill>
            <a:schemeClr val="bg1"/>
          </a:solidFill>
        </p:spPr>
        <p:txBody>
          <a:bodyPr wrap="none" rtlCol="0">
            <a:spAutoFit/>
          </a:bodyPr>
          <a:lstStyle/>
          <a:p>
            <a:r>
              <a:rPr lang="en-AU" dirty="0"/>
              <a:t>Blackburn Rd</a:t>
            </a:r>
          </a:p>
        </p:txBody>
      </p:sp>
      <p:sp>
        <p:nvSpPr>
          <p:cNvPr id="9" name="Title 8">
            <a:extLst>
              <a:ext uri="{FF2B5EF4-FFF2-40B4-BE49-F238E27FC236}">
                <a16:creationId xmlns:a16="http://schemas.microsoft.com/office/drawing/2014/main" id="{63C668F1-CFCD-47F9-88C8-8D91C7881764}"/>
              </a:ext>
            </a:extLst>
          </p:cNvPr>
          <p:cNvSpPr>
            <a:spLocks noGrp="1"/>
          </p:cNvSpPr>
          <p:nvPr>
            <p:ph type="title"/>
          </p:nvPr>
        </p:nvSpPr>
        <p:spPr/>
        <p:txBody>
          <a:bodyPr/>
          <a:lstStyle/>
          <a:p>
            <a:endParaRPr lang="en-AU"/>
          </a:p>
        </p:txBody>
      </p:sp>
      <p:sp>
        <p:nvSpPr>
          <p:cNvPr id="10" name="TextBox 9">
            <a:extLst>
              <a:ext uri="{FF2B5EF4-FFF2-40B4-BE49-F238E27FC236}">
                <a16:creationId xmlns:a16="http://schemas.microsoft.com/office/drawing/2014/main" id="{F470B885-6BF8-4C7E-869D-5C9621D9E1F3}"/>
              </a:ext>
            </a:extLst>
          </p:cNvPr>
          <p:cNvSpPr txBox="1"/>
          <p:nvPr/>
        </p:nvSpPr>
        <p:spPr>
          <a:xfrm rot="16843207">
            <a:off x="3482098" y="4444961"/>
            <a:ext cx="1684179" cy="369332"/>
          </a:xfrm>
          <a:prstGeom prst="rect">
            <a:avLst/>
          </a:prstGeom>
          <a:solidFill>
            <a:schemeClr val="bg1"/>
          </a:solidFill>
        </p:spPr>
        <p:txBody>
          <a:bodyPr wrap="none" rtlCol="0">
            <a:spAutoFit/>
          </a:bodyPr>
          <a:lstStyle/>
          <a:p>
            <a:r>
              <a:rPr lang="en-AU" dirty="0" err="1"/>
              <a:t>Stephensons</a:t>
            </a:r>
            <a:r>
              <a:rPr lang="en-AU" dirty="0"/>
              <a:t> Rd</a:t>
            </a:r>
          </a:p>
        </p:txBody>
      </p:sp>
      <p:sp>
        <p:nvSpPr>
          <p:cNvPr id="11" name="TextBox 10">
            <a:extLst>
              <a:ext uri="{FF2B5EF4-FFF2-40B4-BE49-F238E27FC236}">
                <a16:creationId xmlns:a16="http://schemas.microsoft.com/office/drawing/2014/main" id="{5CBD44C6-46A9-438B-B0D3-B4D701CC65F0}"/>
              </a:ext>
            </a:extLst>
          </p:cNvPr>
          <p:cNvSpPr txBox="1"/>
          <p:nvPr/>
        </p:nvSpPr>
        <p:spPr>
          <a:xfrm rot="16923702">
            <a:off x="1852805" y="2634282"/>
            <a:ext cx="1324786" cy="369332"/>
          </a:xfrm>
          <a:prstGeom prst="rect">
            <a:avLst/>
          </a:prstGeom>
          <a:solidFill>
            <a:schemeClr val="bg1"/>
          </a:solidFill>
        </p:spPr>
        <p:txBody>
          <a:bodyPr wrap="none" rtlCol="0">
            <a:spAutoFit/>
          </a:bodyPr>
          <a:lstStyle/>
          <a:p>
            <a:r>
              <a:rPr lang="en-AU" dirty="0"/>
              <a:t>Stanley Ave.</a:t>
            </a:r>
          </a:p>
        </p:txBody>
      </p:sp>
    </p:spTree>
    <p:extLst>
      <p:ext uri="{BB962C8B-B14F-4D97-AF65-F5344CB8AC3E}">
        <p14:creationId xmlns:p14="http://schemas.microsoft.com/office/powerpoint/2010/main" val="3939011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30F899-E299-400E-95E2-C587BE4C61CD}"/>
              </a:ext>
            </a:extLst>
          </p:cNvPr>
          <p:cNvPicPr>
            <a:picLocks noGrp="1"/>
          </p:cNvPicPr>
          <p:nvPr>
            <p:ph idx="1"/>
          </p:nvPr>
        </p:nvPicPr>
        <p:blipFill>
          <a:blip r:embed="rId3" cstate="print"/>
          <a:stretch>
            <a:fillRect/>
          </a:stretch>
        </p:blipFill>
        <p:spPr>
          <a:xfrm>
            <a:off x="1331960" y="626095"/>
            <a:ext cx="9205072" cy="5814453"/>
          </a:xfrm>
          <a:prstGeom prst="rect">
            <a:avLst/>
          </a:prstGeom>
        </p:spPr>
      </p:pic>
      <p:sp>
        <p:nvSpPr>
          <p:cNvPr id="3" name="TextBox 2">
            <a:extLst>
              <a:ext uri="{FF2B5EF4-FFF2-40B4-BE49-F238E27FC236}">
                <a16:creationId xmlns:a16="http://schemas.microsoft.com/office/drawing/2014/main" id="{6792B079-8135-42CD-8A69-484F3EEBB72F}"/>
              </a:ext>
            </a:extLst>
          </p:cNvPr>
          <p:cNvSpPr txBox="1"/>
          <p:nvPr/>
        </p:nvSpPr>
        <p:spPr>
          <a:xfrm rot="555799">
            <a:off x="7009371" y="3907744"/>
            <a:ext cx="1509019" cy="369332"/>
          </a:xfrm>
          <a:prstGeom prst="rect">
            <a:avLst/>
          </a:prstGeom>
          <a:solidFill>
            <a:schemeClr val="bg1"/>
          </a:solidFill>
        </p:spPr>
        <p:txBody>
          <a:bodyPr wrap="square" rtlCol="0">
            <a:spAutoFit/>
          </a:bodyPr>
          <a:lstStyle/>
          <a:p>
            <a:r>
              <a:rPr lang="en-AU" dirty="0"/>
              <a:t>Waverley Rd</a:t>
            </a:r>
          </a:p>
        </p:txBody>
      </p:sp>
      <p:sp>
        <p:nvSpPr>
          <p:cNvPr id="5" name="TextBox 4">
            <a:extLst>
              <a:ext uri="{FF2B5EF4-FFF2-40B4-BE49-F238E27FC236}">
                <a16:creationId xmlns:a16="http://schemas.microsoft.com/office/drawing/2014/main" id="{5D654564-66F1-4B33-AB21-C06EA5054F36}"/>
              </a:ext>
            </a:extLst>
          </p:cNvPr>
          <p:cNvSpPr txBox="1"/>
          <p:nvPr/>
        </p:nvSpPr>
        <p:spPr>
          <a:xfrm rot="16876784">
            <a:off x="6817438" y="965476"/>
            <a:ext cx="1420582" cy="369332"/>
          </a:xfrm>
          <a:prstGeom prst="rect">
            <a:avLst/>
          </a:prstGeom>
          <a:solidFill>
            <a:schemeClr val="bg1"/>
          </a:solidFill>
        </p:spPr>
        <p:txBody>
          <a:bodyPr wrap="none" rtlCol="0">
            <a:spAutoFit/>
          </a:bodyPr>
          <a:lstStyle/>
          <a:p>
            <a:r>
              <a:rPr lang="en-AU" dirty="0"/>
              <a:t>Blackburn Rd</a:t>
            </a:r>
          </a:p>
        </p:txBody>
      </p:sp>
      <p:sp>
        <p:nvSpPr>
          <p:cNvPr id="6" name="TextBox 5">
            <a:extLst>
              <a:ext uri="{FF2B5EF4-FFF2-40B4-BE49-F238E27FC236}">
                <a16:creationId xmlns:a16="http://schemas.microsoft.com/office/drawing/2014/main" id="{6350DB69-5C98-4C25-A574-CD4146C50A42}"/>
              </a:ext>
            </a:extLst>
          </p:cNvPr>
          <p:cNvSpPr txBox="1"/>
          <p:nvPr/>
        </p:nvSpPr>
        <p:spPr>
          <a:xfrm rot="16843207">
            <a:off x="974643" y="2248245"/>
            <a:ext cx="1684179" cy="369332"/>
          </a:xfrm>
          <a:prstGeom prst="rect">
            <a:avLst/>
          </a:prstGeom>
          <a:solidFill>
            <a:schemeClr val="bg1"/>
          </a:solidFill>
        </p:spPr>
        <p:txBody>
          <a:bodyPr wrap="none" rtlCol="0">
            <a:spAutoFit/>
          </a:bodyPr>
          <a:lstStyle/>
          <a:p>
            <a:r>
              <a:rPr lang="en-AU" dirty="0" err="1"/>
              <a:t>Stephensons</a:t>
            </a:r>
            <a:r>
              <a:rPr lang="en-AU" dirty="0"/>
              <a:t> Rd</a:t>
            </a:r>
          </a:p>
        </p:txBody>
      </p:sp>
    </p:spTree>
    <p:extLst>
      <p:ext uri="{BB962C8B-B14F-4D97-AF65-F5344CB8AC3E}">
        <p14:creationId xmlns:p14="http://schemas.microsoft.com/office/powerpoint/2010/main" val="40346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34A1EB-F868-4A0F-AFCB-92338358392C}"/>
              </a:ext>
            </a:extLst>
          </p:cNvPr>
          <p:cNvPicPr/>
          <p:nvPr/>
        </p:nvPicPr>
        <p:blipFill>
          <a:blip r:embed="rId3" cstate="print"/>
          <a:stretch>
            <a:fillRect/>
          </a:stretch>
        </p:blipFill>
        <p:spPr>
          <a:xfrm>
            <a:off x="1664335" y="649922"/>
            <a:ext cx="8863330" cy="5558155"/>
          </a:xfrm>
          <a:prstGeom prst="rect">
            <a:avLst/>
          </a:prstGeom>
        </p:spPr>
      </p:pic>
    </p:spTree>
    <p:extLst>
      <p:ext uri="{BB962C8B-B14F-4D97-AF65-F5344CB8AC3E}">
        <p14:creationId xmlns:p14="http://schemas.microsoft.com/office/powerpoint/2010/main" val="20747680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82EE-F611-4251-82D6-788CC5DA3A22}"/>
              </a:ext>
            </a:extLst>
          </p:cNvPr>
          <p:cNvSpPr>
            <a:spLocks noGrp="1"/>
          </p:cNvSpPr>
          <p:nvPr>
            <p:ph type="title"/>
          </p:nvPr>
        </p:nvSpPr>
        <p:spPr/>
        <p:txBody>
          <a:bodyPr/>
          <a:lstStyle/>
          <a:p>
            <a:r>
              <a:rPr lang="en-AU" dirty="0"/>
              <a:t>Effects of Post War Development</a:t>
            </a:r>
          </a:p>
        </p:txBody>
      </p:sp>
      <p:pic>
        <p:nvPicPr>
          <p:cNvPr id="9" name="Content Placeholder 8" descr="A grassy field with trees and a house in the background&#10;&#10;Description automatically generated with medium confidence">
            <a:extLst>
              <a:ext uri="{FF2B5EF4-FFF2-40B4-BE49-F238E27FC236}">
                <a16:creationId xmlns:a16="http://schemas.microsoft.com/office/drawing/2014/main" id="{CA5C1FE4-B9DD-4F5A-B23E-72E7A54E2F3F}"/>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767823" y="2600326"/>
            <a:ext cx="5719328" cy="3686286"/>
          </a:xfrm>
        </p:spPr>
      </p:pic>
      <p:pic>
        <p:nvPicPr>
          <p:cNvPr id="7" name="Content Placeholder 6" descr="A picture containing grass, tree, outdoor, plant&#10;&#10;Description automatically generated">
            <a:extLst>
              <a:ext uri="{FF2B5EF4-FFF2-40B4-BE49-F238E27FC236}">
                <a16:creationId xmlns:a16="http://schemas.microsoft.com/office/drawing/2014/main" id="{AF827C00-A805-41F3-8824-211545A343A5}"/>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839788" y="1830161"/>
            <a:ext cx="5661025" cy="3709519"/>
          </a:xfrm>
          <a:prstGeom prst="rect">
            <a:avLst/>
          </a:prstGeom>
        </p:spPr>
      </p:pic>
    </p:spTree>
    <p:extLst>
      <p:ext uri="{BB962C8B-B14F-4D97-AF65-F5344CB8AC3E}">
        <p14:creationId xmlns:p14="http://schemas.microsoft.com/office/powerpoint/2010/main" val="2899802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EEC0-D088-4C09-92D8-90D6212CFCAB}"/>
              </a:ext>
            </a:extLst>
          </p:cNvPr>
          <p:cNvSpPr>
            <a:spLocks noGrp="1"/>
          </p:cNvSpPr>
          <p:nvPr>
            <p:ph type="title"/>
          </p:nvPr>
        </p:nvSpPr>
        <p:spPr>
          <a:xfrm>
            <a:off x="640080" y="5576887"/>
            <a:ext cx="10911840" cy="640081"/>
          </a:xfrm>
        </p:spPr>
        <p:txBody>
          <a:bodyPr>
            <a:normAutofit/>
          </a:bodyPr>
          <a:lstStyle/>
          <a:p>
            <a:pPr algn="ctr"/>
            <a:r>
              <a:rPr lang="en-AU" sz="3200" dirty="0"/>
              <a:t>Taking A Walk Down the Creek</a:t>
            </a:r>
          </a:p>
        </p:txBody>
      </p:sp>
      <p:pic>
        <p:nvPicPr>
          <p:cNvPr id="3" name="Picture 1">
            <a:extLst>
              <a:ext uri="{FF2B5EF4-FFF2-40B4-BE49-F238E27FC236}">
                <a16:creationId xmlns:a16="http://schemas.microsoft.com/office/drawing/2014/main" id="{CCD93422-6D55-43C8-B882-879EC590F3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159" r="1" b="3040"/>
          <a:stretch/>
        </p:blipFill>
        <p:spPr bwMode="auto">
          <a:xfrm>
            <a:off x="683180" y="641032"/>
            <a:ext cx="10825639" cy="479858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89671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EEC0-D088-4C09-92D8-90D6212CFCAB}"/>
              </a:ext>
            </a:extLst>
          </p:cNvPr>
          <p:cNvSpPr>
            <a:spLocks noGrp="1"/>
          </p:cNvSpPr>
          <p:nvPr>
            <p:ph type="title"/>
          </p:nvPr>
        </p:nvSpPr>
        <p:spPr>
          <a:xfrm>
            <a:off x="640080" y="5576887"/>
            <a:ext cx="10911840" cy="640081"/>
          </a:xfrm>
        </p:spPr>
        <p:txBody>
          <a:bodyPr>
            <a:normAutofit/>
          </a:bodyPr>
          <a:lstStyle/>
          <a:p>
            <a:pPr algn="ctr"/>
            <a:r>
              <a:rPr lang="en-AU" sz="3200" dirty="0"/>
              <a:t>Reach 1 Waverley Road to Blackburn Road</a:t>
            </a:r>
          </a:p>
        </p:txBody>
      </p:sp>
      <p:pic>
        <p:nvPicPr>
          <p:cNvPr id="3" name="Picture 1">
            <a:extLst>
              <a:ext uri="{FF2B5EF4-FFF2-40B4-BE49-F238E27FC236}">
                <a16:creationId xmlns:a16="http://schemas.microsoft.com/office/drawing/2014/main" id="{CCD93422-6D55-43C8-B882-879EC590F3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159" r="1" b="3040"/>
          <a:stretch/>
        </p:blipFill>
        <p:spPr bwMode="auto">
          <a:xfrm>
            <a:off x="683180" y="641032"/>
            <a:ext cx="10825639" cy="479858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C1ABB1C-E053-4BCD-96BB-4F9B4935EE42}"/>
                  </a:ext>
                </a:extLst>
              </p14:cNvPr>
              <p14:cNvContentPartPr/>
              <p14:nvPr/>
            </p14:nvContentPartPr>
            <p14:xfrm>
              <a:off x="8943716" y="1807234"/>
              <a:ext cx="971640" cy="920160"/>
            </p14:xfrm>
          </p:contentPart>
        </mc:Choice>
        <mc:Fallback xmlns="">
          <p:pic>
            <p:nvPicPr>
              <p:cNvPr id="8" name="Ink 7">
                <a:extLst>
                  <a:ext uri="{FF2B5EF4-FFF2-40B4-BE49-F238E27FC236}">
                    <a16:creationId xmlns:a16="http://schemas.microsoft.com/office/drawing/2014/main" xmlns="" xmlns:p14="http://schemas.microsoft.com/office/powerpoint/2010/main" id="{5C1ABB1C-E053-4BCD-96BB-4F9B4935EE42}"/>
                  </a:ext>
                </a:extLst>
              </p:cNvPr>
              <p:cNvPicPr/>
              <p:nvPr/>
            </p:nvPicPr>
            <p:blipFill>
              <a:blip r:embed="rId5" cstate="print"/>
              <a:stretch>
                <a:fillRect/>
              </a:stretch>
            </p:blipFill>
            <p:spPr>
              <a:xfrm>
                <a:off x="8907716" y="1771234"/>
                <a:ext cx="1043280" cy="991800"/>
              </a:xfrm>
              <a:prstGeom prst="rect">
                <a:avLst/>
              </a:prstGeom>
            </p:spPr>
          </p:pic>
        </mc:Fallback>
      </mc:AlternateContent>
      <p:sp>
        <p:nvSpPr>
          <p:cNvPr id="4" name="TextBox 3">
            <a:extLst>
              <a:ext uri="{FF2B5EF4-FFF2-40B4-BE49-F238E27FC236}">
                <a16:creationId xmlns:a16="http://schemas.microsoft.com/office/drawing/2014/main" id="{5E9F22C9-39B8-4580-9F0C-56CBAEDEDE7F}"/>
              </a:ext>
            </a:extLst>
          </p:cNvPr>
          <p:cNvSpPr txBox="1"/>
          <p:nvPr/>
        </p:nvSpPr>
        <p:spPr>
          <a:xfrm rot="412917">
            <a:off x="9128344" y="2944615"/>
            <a:ext cx="1579301" cy="369332"/>
          </a:xfrm>
          <a:prstGeom prst="rect">
            <a:avLst/>
          </a:prstGeom>
          <a:solidFill>
            <a:schemeClr val="bg1"/>
          </a:solidFill>
        </p:spPr>
        <p:txBody>
          <a:bodyPr wrap="square" rtlCol="0">
            <a:spAutoFit/>
          </a:bodyPr>
          <a:lstStyle/>
          <a:p>
            <a:r>
              <a:rPr lang="en-AU" dirty="0"/>
              <a:t>Waverley Road</a:t>
            </a:r>
          </a:p>
        </p:txBody>
      </p:sp>
      <p:sp>
        <p:nvSpPr>
          <p:cNvPr id="7" name="TextBox 6">
            <a:extLst>
              <a:ext uri="{FF2B5EF4-FFF2-40B4-BE49-F238E27FC236}">
                <a16:creationId xmlns:a16="http://schemas.microsoft.com/office/drawing/2014/main" id="{B3D7269D-3BFB-4165-9A33-3026230E9F51}"/>
              </a:ext>
            </a:extLst>
          </p:cNvPr>
          <p:cNvSpPr txBox="1"/>
          <p:nvPr/>
        </p:nvSpPr>
        <p:spPr>
          <a:xfrm rot="16595052">
            <a:off x="7331922" y="2281238"/>
            <a:ext cx="1648272" cy="369332"/>
          </a:xfrm>
          <a:prstGeom prst="rect">
            <a:avLst/>
          </a:prstGeom>
          <a:solidFill>
            <a:schemeClr val="bg1"/>
          </a:solidFill>
        </p:spPr>
        <p:txBody>
          <a:bodyPr wrap="none" rtlCol="0">
            <a:spAutoFit/>
          </a:bodyPr>
          <a:lstStyle/>
          <a:p>
            <a:r>
              <a:rPr lang="en-AU" dirty="0"/>
              <a:t>Blackburn Road</a:t>
            </a:r>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52D5982-2C01-45B4-AC29-5CCE5C8E8FC5}"/>
                  </a:ext>
                </a:extLst>
              </p14:cNvPr>
              <p14:cNvContentPartPr/>
              <p14:nvPr/>
            </p14:nvContentPartPr>
            <p14:xfrm>
              <a:off x="8651396" y="1814074"/>
              <a:ext cx="285120" cy="94320"/>
            </p14:xfrm>
          </p:contentPart>
        </mc:Choice>
        <mc:Fallback xmlns="">
          <p:pic>
            <p:nvPicPr>
              <p:cNvPr id="6" name="Ink 5">
                <a:extLst>
                  <a:ext uri="{FF2B5EF4-FFF2-40B4-BE49-F238E27FC236}">
                    <a16:creationId xmlns:a16="http://schemas.microsoft.com/office/drawing/2014/main" xmlns="" xmlns:p14="http://schemas.microsoft.com/office/powerpoint/2010/main" id="{B52D5982-2C01-45B4-AC29-5CCE5C8E8FC5}"/>
                  </a:ext>
                </a:extLst>
              </p:cNvPr>
              <p:cNvPicPr/>
              <p:nvPr/>
            </p:nvPicPr>
            <p:blipFill>
              <a:blip r:embed="rId7" cstate="print"/>
              <a:stretch>
                <a:fillRect/>
              </a:stretch>
            </p:blipFill>
            <p:spPr>
              <a:xfrm>
                <a:off x="8615756" y="1778074"/>
                <a:ext cx="35676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5ED10A9-85EA-4EDE-9620-6B7FC16A9DED}"/>
                  </a:ext>
                </a:extLst>
              </p14:cNvPr>
              <p14:cNvContentPartPr/>
              <p14:nvPr/>
            </p14:nvContentPartPr>
            <p14:xfrm>
              <a:off x="8976644" y="997120"/>
              <a:ext cx="123120" cy="766080"/>
            </p14:xfrm>
          </p:contentPart>
        </mc:Choice>
        <mc:Fallback xmlns="">
          <p:pic>
            <p:nvPicPr>
              <p:cNvPr id="5" name="Ink 4">
                <a:extLst>
                  <a:ext uri="{FF2B5EF4-FFF2-40B4-BE49-F238E27FC236}">
                    <a16:creationId xmlns:a16="http://schemas.microsoft.com/office/drawing/2014/main" xmlns="" id="{F5ED10A9-85EA-4EDE-9620-6B7FC16A9DED}"/>
                  </a:ext>
                </a:extLst>
              </p:cNvPr>
              <p:cNvPicPr/>
              <p:nvPr/>
            </p:nvPicPr>
            <p:blipFill>
              <a:blip r:embed="rId9" cstate="print"/>
              <a:stretch>
                <a:fillRect/>
              </a:stretch>
            </p:blipFill>
            <p:spPr>
              <a:xfrm>
                <a:off x="8941004" y="961480"/>
                <a:ext cx="194760" cy="837720"/>
              </a:xfrm>
              <a:prstGeom prst="rect">
                <a:avLst/>
              </a:prstGeom>
            </p:spPr>
          </p:pic>
        </mc:Fallback>
      </mc:AlternateContent>
    </p:spTree>
    <p:extLst>
      <p:ext uri="{BB962C8B-B14F-4D97-AF65-F5344CB8AC3E}">
        <p14:creationId xmlns:p14="http://schemas.microsoft.com/office/powerpoint/2010/main" val="30590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TotalTime>
  <Words>1541</Words>
  <Application>Microsoft Office PowerPoint</Application>
  <PresentationFormat>Widescreen</PresentationFormat>
  <Paragraphs>204</Paragraphs>
  <Slides>37</Slides>
  <Notes>27</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Black</vt:lpstr>
      <vt:lpstr>Calibri</vt:lpstr>
      <vt:lpstr>Calibri Light</vt:lpstr>
      <vt:lpstr>Lucida Handwriting</vt:lpstr>
      <vt:lpstr>Office Theme</vt:lpstr>
      <vt:lpstr>Scotchmans Creek  State of the River Report  </vt:lpstr>
      <vt:lpstr>Topics</vt:lpstr>
      <vt:lpstr>PowerPoint Presentation</vt:lpstr>
      <vt:lpstr>PowerPoint Presentation</vt:lpstr>
      <vt:lpstr>PowerPoint Presentation</vt:lpstr>
      <vt:lpstr>PowerPoint Presentation</vt:lpstr>
      <vt:lpstr>Effects of Post War Development</vt:lpstr>
      <vt:lpstr>Taking A Walk Down the Creek</vt:lpstr>
      <vt:lpstr>Reach 1 Waverley Road to Blackburn Road</vt:lpstr>
      <vt:lpstr>Reach 1:  Waverley Road to Blackburn Road</vt:lpstr>
      <vt:lpstr>PowerPoint Presentation</vt:lpstr>
      <vt:lpstr>Remedial Efforts Upstream of Blackburn Road</vt:lpstr>
      <vt:lpstr>Fiander Arm &amp; Junction With GW Drain 1985</vt:lpstr>
      <vt:lpstr>Fiander Arm &amp; Junction With GW Drain </vt:lpstr>
      <vt:lpstr>PowerPoint Presentation</vt:lpstr>
      <vt:lpstr>Reach 2 Wetland Retarding Basin Downstream of Blackburn Road</vt:lpstr>
      <vt:lpstr>Reach 2:  Wetland D/S of Blackburn Rd</vt:lpstr>
      <vt:lpstr>PowerPoint Presentation</vt:lpstr>
      <vt:lpstr>PowerPoint Presentation</vt:lpstr>
      <vt:lpstr>PowerPoint Presentation</vt:lpstr>
      <vt:lpstr>PowerPoint Presentation</vt:lpstr>
      <vt:lpstr>Reach 3 Regent St (Basin Wall to Waverley Rd &amp; Valley Creek)</vt:lpstr>
      <vt:lpstr>Reach 3: Regent St (Basin Wall to Waverley Rd)</vt:lpstr>
      <vt:lpstr>PowerPoint Presentation</vt:lpstr>
      <vt:lpstr>Valley Creek Rehabilitation 2001</vt:lpstr>
      <vt:lpstr>PowerPoint Presentation</vt:lpstr>
      <vt:lpstr>Junction with Scotchmans Creek</vt:lpstr>
      <vt:lpstr>Willows on Scotchmans Creek 2008</vt:lpstr>
      <vt:lpstr>Current views of planted area</vt:lpstr>
      <vt:lpstr>Reach 4 Waverley road to Forster Road</vt:lpstr>
      <vt:lpstr>Reach 4:  Waverley Road to Forster Road</vt:lpstr>
      <vt:lpstr>Reach 5:  Forster Road to Stanley Avenue</vt:lpstr>
      <vt:lpstr>Reach 5:  Forster Road to Stanley Avenue</vt:lpstr>
      <vt:lpstr>PowerPoint Presentation</vt:lpstr>
      <vt:lpstr>Fairway Reserve - Scout Hall Plantings</vt:lpstr>
      <vt:lpstr>Fairway Reserve - Creek Banks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Scotchman’s Creek State of the River Report A Walk Down The Creek In Time</dc:title>
  <dc:creator>Rex Dusting</dc:creator>
  <cp:lastModifiedBy>Rex Dusting</cp:lastModifiedBy>
  <cp:revision>84</cp:revision>
  <dcterms:created xsi:type="dcterms:W3CDTF">2021-05-13T05:12:16Z</dcterms:created>
  <dcterms:modified xsi:type="dcterms:W3CDTF">2021-05-19T06:59:26Z</dcterms:modified>
</cp:coreProperties>
</file>